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48" r:id="rId1"/>
  </p:sldMasterIdLst>
  <p:notesMasterIdLst>
    <p:notesMasterId r:id="rId52"/>
  </p:notesMasterIdLst>
  <p:sldIdLst>
    <p:sldId id="256" r:id="rId2"/>
    <p:sldId id="257" r:id="rId3"/>
    <p:sldId id="258" r:id="rId4"/>
    <p:sldId id="259" r:id="rId5"/>
    <p:sldId id="260" r:id="rId6"/>
    <p:sldId id="261" r:id="rId7"/>
    <p:sldId id="262" r:id="rId8"/>
    <p:sldId id="263" r:id="rId9"/>
    <p:sldId id="335" r:id="rId10"/>
    <p:sldId id="264" r:id="rId11"/>
    <p:sldId id="265" r:id="rId12"/>
    <p:sldId id="330" r:id="rId13"/>
    <p:sldId id="296" r:id="rId14"/>
    <p:sldId id="267" r:id="rId15"/>
    <p:sldId id="270" r:id="rId16"/>
    <p:sldId id="271" r:id="rId17"/>
    <p:sldId id="272" r:id="rId18"/>
    <p:sldId id="325" r:id="rId19"/>
    <p:sldId id="326" r:id="rId20"/>
    <p:sldId id="327" r:id="rId21"/>
    <p:sldId id="275" r:id="rId22"/>
    <p:sldId id="276" r:id="rId23"/>
    <p:sldId id="277" r:id="rId24"/>
    <p:sldId id="280" r:id="rId25"/>
    <p:sldId id="281" r:id="rId26"/>
    <p:sldId id="283" r:id="rId27"/>
    <p:sldId id="297" r:id="rId28"/>
    <p:sldId id="285" r:id="rId29"/>
    <p:sldId id="298" r:id="rId30"/>
    <p:sldId id="332" r:id="rId31"/>
    <p:sldId id="299" r:id="rId32"/>
    <p:sldId id="300" r:id="rId33"/>
    <p:sldId id="301" r:id="rId34"/>
    <p:sldId id="302" r:id="rId35"/>
    <p:sldId id="303" r:id="rId36"/>
    <p:sldId id="331" r:id="rId37"/>
    <p:sldId id="304" r:id="rId38"/>
    <p:sldId id="305" r:id="rId39"/>
    <p:sldId id="333" r:id="rId40"/>
    <p:sldId id="334" r:id="rId41"/>
    <p:sldId id="314" r:id="rId42"/>
    <p:sldId id="306" r:id="rId43"/>
    <p:sldId id="307" r:id="rId44"/>
    <p:sldId id="308" r:id="rId45"/>
    <p:sldId id="309" r:id="rId46"/>
    <p:sldId id="310" r:id="rId47"/>
    <p:sldId id="321" r:id="rId48"/>
    <p:sldId id="322" r:id="rId49"/>
    <p:sldId id="323" r:id="rId50"/>
    <p:sldId id="324" r:id="rId51"/>
  </p:sldIdLst>
  <p:sldSz cx="9144000" cy="5143500" type="screen16x9"/>
  <p:notesSz cx="6858000" cy="9144000"/>
  <p:embeddedFontLst>
    <p:embeddedFont>
      <p:font typeface="Century Gothic" pitchFamily="34" charset="0"/>
      <p:regular r:id="rId53"/>
      <p:bold r:id="rId54"/>
      <p:italic r:id="rId55"/>
      <p:boldItalic r:id="rId56"/>
    </p:embeddedFont>
    <p:embeddedFont>
      <p:font typeface="Trebuchet MS" pitchFamily="34" charset="0"/>
      <p:regular r:id="rId57"/>
      <p:bold r:id="rId58"/>
      <p:italic r:id="rId59"/>
      <p:boldItalic r:id="rId60"/>
    </p:embeddedFont>
    <p:embeddedFont>
      <p:font typeface="Cambria" pitchFamily="18" charset="0"/>
      <p:regular r:id="rId61"/>
      <p:bold r:id="rId62"/>
      <p:italic r:id="rId63"/>
      <p:boldItalic r:id="rId64"/>
    </p:embeddedFont>
    <p:embeddedFont>
      <p:font typeface="Source Sans Pro" charset="0"/>
      <p:regular r:id="rId65"/>
      <p:bold r:id="rId66"/>
      <p:italic r:id="rId67"/>
      <p:boldItalic r:id="rId68"/>
    </p:embeddedFont>
    <p:embeddedFont>
      <p:font typeface="Roboto Slab" charset="0"/>
      <p:regular r:id="rId69"/>
      <p:bold r:id="rId70"/>
    </p:embeddedFont>
    <p:embeddedFont>
      <p:font typeface="Cambria Math" pitchFamily="18" charset="0"/>
      <p:regular r:id="rId71"/>
    </p:embeddedFont>
    <p:embeddedFont>
      <p:font typeface="Wingdings 3" pitchFamily="18" charset="2"/>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BF3D4DF-928D-48ED-A3B9-62FC6BCA16DB}">
          <p14:sldIdLst>
            <p14:sldId id="256"/>
            <p14:sldId id="257"/>
            <p14:sldId id="258"/>
            <p14:sldId id="259"/>
            <p14:sldId id="260"/>
            <p14:sldId id="261"/>
            <p14:sldId id="262"/>
            <p14:sldId id="263"/>
            <p14:sldId id="335"/>
            <p14:sldId id="264"/>
            <p14:sldId id="265"/>
            <p14:sldId id="330"/>
            <p14:sldId id="296"/>
            <p14:sldId id="267"/>
            <p14:sldId id="270"/>
            <p14:sldId id="271"/>
            <p14:sldId id="272"/>
          </p14:sldIdLst>
        </p14:section>
        <p14:section name="Untitled Section" id="{13C1B761-FFEF-4C8A-B82D-FF0DA185670D}">
          <p14:sldIdLst>
            <p14:sldId id="325"/>
            <p14:sldId id="326"/>
            <p14:sldId id="327"/>
            <p14:sldId id="275"/>
            <p14:sldId id="276"/>
            <p14:sldId id="277"/>
            <p14:sldId id="280"/>
            <p14:sldId id="281"/>
            <p14:sldId id="283"/>
            <p14:sldId id="297"/>
            <p14:sldId id="285"/>
            <p14:sldId id="298"/>
            <p14:sldId id="332"/>
            <p14:sldId id="299"/>
            <p14:sldId id="300"/>
            <p14:sldId id="301"/>
            <p14:sldId id="302"/>
            <p14:sldId id="303"/>
            <p14:sldId id="331"/>
            <p14:sldId id="304"/>
            <p14:sldId id="305"/>
            <p14:sldId id="333"/>
            <p14:sldId id="334"/>
            <p14:sldId id="314"/>
            <p14:sldId id="306"/>
            <p14:sldId id="307"/>
            <p14:sldId id="308"/>
            <p14:sldId id="309"/>
            <p14:sldId id="310"/>
            <p14:sldId id="321"/>
            <p14:sldId id="322"/>
            <p14:sldId id="323"/>
            <p14:sldId id="324"/>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400" autoAdjust="0"/>
  </p:normalViewPr>
  <p:slideViewPr>
    <p:cSldViewPr snapToGrid="0">
      <p:cViewPr>
        <p:scale>
          <a:sx n="75" d="100"/>
          <a:sy n="75" d="100"/>
        </p:scale>
        <p:origin x="-1236" y="-47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90"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YA MATURI" userId="9dfd1074cafddddd" providerId="LiveId" clId="{756BA3C7-DA3B-4918-9D42-6AF45E7A1A2B}"/>
    <pc:docChg chg="custSel addSld modSld sldOrd">
      <pc:chgData name="BHAVYA MATURI" userId="9dfd1074cafddddd" providerId="LiveId" clId="{756BA3C7-DA3B-4918-9D42-6AF45E7A1A2B}" dt="2021-04-30T04:31:58.402" v="232" actId="20577"/>
      <pc:docMkLst>
        <pc:docMk/>
      </pc:docMkLst>
      <pc:sldChg chg="modSp mod">
        <pc:chgData name="BHAVYA MATURI" userId="9dfd1074cafddddd" providerId="LiveId" clId="{756BA3C7-DA3B-4918-9D42-6AF45E7A1A2B}" dt="2021-04-30T04:31:58.402" v="232" actId="20577"/>
        <pc:sldMkLst>
          <pc:docMk/>
          <pc:sldMk cId="0" sldId="259"/>
        </pc:sldMkLst>
        <pc:spChg chg="mod">
          <ac:chgData name="BHAVYA MATURI" userId="9dfd1074cafddddd" providerId="LiveId" clId="{756BA3C7-DA3B-4918-9D42-6AF45E7A1A2B}" dt="2021-04-30T04:31:58.402" v="232" actId="20577"/>
          <ac:spMkLst>
            <pc:docMk/>
            <pc:sldMk cId="0" sldId="259"/>
            <ac:spMk id="3" creationId="{947E9E6D-13F5-4F20-89FA-457ABE2DFC68}"/>
          </ac:spMkLst>
        </pc:spChg>
      </pc:sldChg>
      <pc:sldChg chg="modSp mod">
        <pc:chgData name="BHAVYA MATURI" userId="9dfd1074cafddddd" providerId="LiveId" clId="{756BA3C7-DA3B-4918-9D42-6AF45E7A1A2B}" dt="2021-04-29T15:04:27.928" v="225" actId="20577"/>
        <pc:sldMkLst>
          <pc:docMk/>
          <pc:sldMk cId="0" sldId="261"/>
        </pc:sldMkLst>
        <pc:graphicFrameChg chg="modGraphic">
          <ac:chgData name="BHAVYA MATURI" userId="9dfd1074cafddddd" providerId="LiveId" clId="{756BA3C7-DA3B-4918-9D42-6AF45E7A1A2B}" dt="2021-04-29T15:04:27.928" v="225" actId="20577"/>
          <ac:graphicFrameMkLst>
            <pc:docMk/>
            <pc:sldMk cId="0" sldId="261"/>
            <ac:graphicFrameMk id="7" creationId="{87354624-B841-4AC7-A1C3-B236D3BAAF74}"/>
          </ac:graphicFrameMkLst>
        </pc:graphicFrameChg>
      </pc:sldChg>
      <pc:sldChg chg="modSp mod">
        <pc:chgData name="BHAVYA MATURI" userId="9dfd1074cafddddd" providerId="LiveId" clId="{756BA3C7-DA3B-4918-9D42-6AF45E7A1A2B}" dt="2021-04-28T07:39:06.336" v="220" actId="20577"/>
        <pc:sldMkLst>
          <pc:docMk/>
          <pc:sldMk cId="0" sldId="282"/>
        </pc:sldMkLst>
        <pc:spChg chg="mod">
          <ac:chgData name="BHAVYA MATURI" userId="9dfd1074cafddddd" providerId="LiveId" clId="{756BA3C7-DA3B-4918-9D42-6AF45E7A1A2B}" dt="2021-04-28T07:39:06.336" v="220" actId="20577"/>
          <ac:spMkLst>
            <pc:docMk/>
            <pc:sldMk cId="0" sldId="282"/>
            <ac:spMk id="401" creationId="{00000000-0000-0000-0000-000000000000}"/>
          </ac:spMkLst>
        </pc:spChg>
      </pc:sldChg>
      <pc:sldChg chg="addSp delSp modSp new mod modClrScheme chgLayout">
        <pc:chgData name="BHAVYA MATURI" userId="9dfd1074cafddddd" providerId="LiveId" clId="{756BA3C7-DA3B-4918-9D42-6AF45E7A1A2B}" dt="2021-04-28T07:13:03.766" v="4" actId="14100"/>
        <pc:sldMkLst>
          <pc:docMk/>
          <pc:sldMk cId="3755099371" sldId="323"/>
        </pc:sldMkLst>
        <pc:spChg chg="del">
          <ac:chgData name="BHAVYA MATURI" userId="9dfd1074cafddddd" providerId="LiveId" clId="{756BA3C7-DA3B-4918-9D42-6AF45E7A1A2B}" dt="2021-04-28T07:12:35.772" v="1" actId="700"/>
          <ac:spMkLst>
            <pc:docMk/>
            <pc:sldMk cId="3755099371" sldId="323"/>
            <ac:spMk id="2" creationId="{834AF5E0-839F-4EAE-ADB3-8F2679D5E5AC}"/>
          </ac:spMkLst>
        </pc:spChg>
        <pc:spChg chg="del">
          <ac:chgData name="BHAVYA MATURI" userId="9dfd1074cafddddd" providerId="LiveId" clId="{756BA3C7-DA3B-4918-9D42-6AF45E7A1A2B}" dt="2021-04-28T07:12:35.772" v="1" actId="700"/>
          <ac:spMkLst>
            <pc:docMk/>
            <pc:sldMk cId="3755099371" sldId="323"/>
            <ac:spMk id="3" creationId="{A6EF1AFC-80C8-436F-AFA6-07BA0BAC910C}"/>
          </ac:spMkLst>
        </pc:spChg>
        <pc:spChg chg="mod ord">
          <ac:chgData name="BHAVYA MATURI" userId="9dfd1074cafddddd" providerId="LiveId" clId="{756BA3C7-DA3B-4918-9D42-6AF45E7A1A2B}" dt="2021-04-28T07:12:35.772" v="1" actId="700"/>
          <ac:spMkLst>
            <pc:docMk/>
            <pc:sldMk cId="3755099371" sldId="323"/>
            <ac:spMk id="4" creationId="{F945162E-A6F8-4A84-81C5-BA47FC91E2B1}"/>
          </ac:spMkLst>
        </pc:spChg>
        <pc:picChg chg="add mod">
          <ac:chgData name="BHAVYA MATURI" userId="9dfd1074cafddddd" providerId="LiveId" clId="{756BA3C7-DA3B-4918-9D42-6AF45E7A1A2B}" dt="2021-04-28T07:13:03.766" v="4" actId="14100"/>
          <ac:picMkLst>
            <pc:docMk/>
            <pc:sldMk cId="3755099371" sldId="323"/>
            <ac:picMk id="1026" creationId="{D6A360A5-BF15-46D7-802A-F2FBFB3B4E29}"/>
          </ac:picMkLst>
        </pc:picChg>
      </pc:sldChg>
      <pc:sldChg chg="addSp delSp modSp add">
        <pc:chgData name="BHAVYA MATURI" userId="9dfd1074cafddddd" providerId="LiveId" clId="{756BA3C7-DA3B-4918-9D42-6AF45E7A1A2B}" dt="2021-04-28T07:27:39.306" v="19"/>
        <pc:sldMkLst>
          <pc:docMk/>
          <pc:sldMk cId="1338351917" sldId="324"/>
        </pc:sldMkLst>
        <pc:spChg chg="add del mod">
          <ac:chgData name="BHAVYA MATURI" userId="9dfd1074cafddddd" providerId="LiveId" clId="{756BA3C7-DA3B-4918-9D42-6AF45E7A1A2B}" dt="2021-04-28T07:26:40.066" v="10" actId="478"/>
          <ac:spMkLst>
            <pc:docMk/>
            <pc:sldMk cId="1338351917" sldId="324"/>
            <ac:spMk id="2" creationId="{6D40E15A-52CA-4F9C-8687-18C0FDDF055A}"/>
          </ac:spMkLst>
        </pc:spChg>
        <pc:spChg chg="add del mod">
          <ac:chgData name="BHAVYA MATURI" userId="9dfd1074cafddddd" providerId="LiveId" clId="{756BA3C7-DA3B-4918-9D42-6AF45E7A1A2B}" dt="2021-04-28T07:27:20.540" v="17" actId="478"/>
          <ac:spMkLst>
            <pc:docMk/>
            <pc:sldMk cId="1338351917" sldId="324"/>
            <ac:spMk id="3" creationId="{F7AB684B-03D4-43B7-8DE3-D4281C642630}"/>
          </ac:spMkLst>
        </pc:spChg>
        <pc:spChg chg="add">
          <ac:chgData name="BHAVYA MATURI" userId="9dfd1074cafddddd" providerId="LiveId" clId="{756BA3C7-DA3B-4918-9D42-6AF45E7A1A2B}" dt="2021-04-28T07:27:34.991" v="18"/>
          <ac:spMkLst>
            <pc:docMk/>
            <pc:sldMk cId="1338351917" sldId="324"/>
            <ac:spMk id="5" creationId="{639A6B4C-ED8A-4F22-97D0-92B56132257C}"/>
          </ac:spMkLst>
        </pc:spChg>
        <pc:picChg chg="add">
          <ac:chgData name="BHAVYA MATURI" userId="9dfd1074cafddddd" providerId="LiveId" clId="{756BA3C7-DA3B-4918-9D42-6AF45E7A1A2B}" dt="2021-04-28T07:27:39.306" v="19"/>
          <ac:picMkLst>
            <pc:docMk/>
            <pc:sldMk cId="1338351917" sldId="324"/>
            <ac:picMk id="6" creationId="{91A9B9FE-26AC-4962-93EF-9EB10B75D76D}"/>
          </ac:picMkLst>
        </pc:picChg>
        <pc:picChg chg="del">
          <ac:chgData name="BHAVYA MATURI" userId="9dfd1074cafddddd" providerId="LiveId" clId="{756BA3C7-DA3B-4918-9D42-6AF45E7A1A2B}" dt="2021-04-28T07:26:32.577" v="6" actId="478"/>
          <ac:picMkLst>
            <pc:docMk/>
            <pc:sldMk cId="1338351917" sldId="324"/>
            <ac:picMk id="1026" creationId="{D6A360A5-BF15-46D7-802A-F2FBFB3B4E29}"/>
          </ac:picMkLst>
        </pc:picChg>
        <pc:picChg chg="add del mod">
          <ac:chgData name="BHAVYA MATURI" userId="9dfd1074cafddddd" providerId="LiveId" clId="{756BA3C7-DA3B-4918-9D42-6AF45E7A1A2B}" dt="2021-04-28T07:27:06.877" v="14" actId="478"/>
          <ac:picMkLst>
            <pc:docMk/>
            <pc:sldMk cId="1338351917" sldId="324"/>
            <ac:picMk id="2052" creationId="{6AF9D0B6-9EF0-44C1-BF69-824B19647EA9}"/>
          </ac:picMkLst>
        </pc:picChg>
      </pc:sldChg>
      <pc:sldChg chg="modSp add mod ord">
        <pc:chgData name="BHAVYA MATURI" userId="9dfd1074cafddddd" providerId="LiveId" clId="{756BA3C7-DA3B-4918-9D42-6AF45E7A1A2B}" dt="2021-04-28T07:35:09.656" v="51" actId="20577"/>
        <pc:sldMkLst>
          <pc:docMk/>
          <pc:sldMk cId="1419224032" sldId="325"/>
        </pc:sldMkLst>
        <pc:spChg chg="mod">
          <ac:chgData name="BHAVYA MATURI" userId="9dfd1074cafddddd" providerId="LiveId" clId="{756BA3C7-DA3B-4918-9D42-6AF45E7A1A2B}" dt="2021-04-28T07:34:33.638" v="44" actId="20577"/>
          <ac:spMkLst>
            <pc:docMk/>
            <pc:sldMk cId="1419224032" sldId="325"/>
            <ac:spMk id="2" creationId="{D5B4F7F0-B0E1-4904-8A6D-23E5DC05D0CD}"/>
          </ac:spMkLst>
        </pc:spChg>
        <pc:spChg chg="mod">
          <ac:chgData name="BHAVYA MATURI" userId="9dfd1074cafddddd" providerId="LiveId" clId="{756BA3C7-DA3B-4918-9D42-6AF45E7A1A2B}" dt="2021-04-28T07:35:09.656" v="51" actId="20577"/>
          <ac:spMkLst>
            <pc:docMk/>
            <pc:sldMk cId="1419224032" sldId="325"/>
            <ac:spMk id="3" creationId="{DDE90DF1-6759-4457-A146-09928B7A4DC6}"/>
          </ac:spMkLst>
        </pc:spChg>
      </pc:sldChg>
      <pc:sldChg chg="addSp delSp modSp add mod ord">
        <pc:chgData name="BHAVYA MATURI" userId="9dfd1074cafddddd" providerId="LiveId" clId="{756BA3C7-DA3B-4918-9D42-6AF45E7A1A2B}" dt="2021-04-28T07:36:17.724" v="98" actId="14100"/>
        <pc:sldMkLst>
          <pc:docMk/>
          <pc:sldMk cId="1288965977" sldId="326"/>
        </pc:sldMkLst>
        <pc:spChg chg="mod">
          <ac:chgData name="BHAVYA MATURI" userId="9dfd1074cafddddd" providerId="LiveId" clId="{756BA3C7-DA3B-4918-9D42-6AF45E7A1A2B}" dt="2021-04-28T07:35:33.798" v="93" actId="20577"/>
          <ac:spMkLst>
            <pc:docMk/>
            <pc:sldMk cId="1288965977" sldId="326"/>
            <ac:spMk id="2" creationId="{B986CE31-4422-42D3-93AE-90A08F447B9D}"/>
          </ac:spMkLst>
        </pc:spChg>
        <pc:spChg chg="mod">
          <ac:chgData name="BHAVYA MATURI" userId="9dfd1074cafddddd" providerId="LiveId" clId="{756BA3C7-DA3B-4918-9D42-6AF45E7A1A2B}" dt="2021-04-28T07:36:17.724" v="98" actId="14100"/>
          <ac:spMkLst>
            <pc:docMk/>
            <pc:sldMk cId="1288965977" sldId="326"/>
            <ac:spMk id="3" creationId="{499F2C2C-0182-4903-8CC4-3E860D2FDA2F}"/>
          </ac:spMkLst>
        </pc:spChg>
        <pc:picChg chg="add mod">
          <ac:chgData name="BHAVYA MATURI" userId="9dfd1074cafddddd" providerId="LiveId" clId="{756BA3C7-DA3B-4918-9D42-6AF45E7A1A2B}" dt="2021-04-28T07:36:07.493" v="96" actId="14100"/>
          <ac:picMkLst>
            <pc:docMk/>
            <pc:sldMk cId="1288965977" sldId="326"/>
            <ac:picMk id="6" creationId="{2AB0E016-693B-4070-A6E3-B48212E9394D}"/>
          </ac:picMkLst>
        </pc:picChg>
        <pc:picChg chg="del">
          <ac:chgData name="BHAVYA MATURI" userId="9dfd1074cafddddd" providerId="LiveId" clId="{756BA3C7-DA3B-4918-9D42-6AF45E7A1A2B}" dt="2021-04-28T07:36:02.084" v="94" actId="478"/>
          <ac:picMkLst>
            <pc:docMk/>
            <pc:sldMk cId="1288965977" sldId="326"/>
            <ac:picMk id="14" creationId="{EE461833-D331-4A25-8137-1063A13763B5}"/>
          </ac:picMkLst>
        </pc:picChg>
      </pc:sldChg>
      <pc:sldChg chg="addSp delSp modSp add mod">
        <pc:chgData name="BHAVYA MATURI" userId="9dfd1074cafddddd" providerId="LiveId" clId="{756BA3C7-DA3B-4918-9D42-6AF45E7A1A2B}" dt="2021-04-28T07:36:55.733" v="136" actId="14100"/>
        <pc:sldMkLst>
          <pc:docMk/>
          <pc:sldMk cId="1824348017" sldId="327"/>
        </pc:sldMkLst>
        <pc:spChg chg="mod">
          <ac:chgData name="BHAVYA MATURI" userId="9dfd1074cafddddd" providerId="LiveId" clId="{756BA3C7-DA3B-4918-9D42-6AF45E7A1A2B}" dt="2021-04-28T07:36:50.672" v="134" actId="20577"/>
          <ac:spMkLst>
            <pc:docMk/>
            <pc:sldMk cId="1824348017" sldId="327"/>
            <ac:spMk id="2" creationId="{B986CE31-4422-42D3-93AE-90A08F447B9D}"/>
          </ac:spMkLst>
        </pc:spChg>
        <pc:picChg chg="del">
          <ac:chgData name="BHAVYA MATURI" userId="9dfd1074cafddddd" providerId="LiveId" clId="{756BA3C7-DA3B-4918-9D42-6AF45E7A1A2B}" dt="2021-04-28T07:36:27.987" v="100" actId="478"/>
          <ac:picMkLst>
            <pc:docMk/>
            <pc:sldMk cId="1824348017" sldId="327"/>
            <ac:picMk id="6" creationId="{2AB0E016-693B-4070-A6E3-B48212E9394D}"/>
          </ac:picMkLst>
        </pc:picChg>
        <pc:picChg chg="add del mod">
          <ac:chgData name="BHAVYA MATURI" userId="9dfd1074cafddddd" providerId="LiveId" clId="{756BA3C7-DA3B-4918-9D42-6AF45E7A1A2B}" dt="2021-04-28T07:36:35.593" v="119" actId="478"/>
          <ac:picMkLst>
            <pc:docMk/>
            <pc:sldMk cId="1824348017" sldId="327"/>
            <ac:picMk id="7" creationId="{7569EE4F-DBEA-4898-81F9-6F512093B13E}"/>
          </ac:picMkLst>
        </pc:picChg>
        <pc:picChg chg="add mod">
          <ac:chgData name="BHAVYA MATURI" userId="9dfd1074cafddddd" providerId="LiveId" clId="{756BA3C7-DA3B-4918-9D42-6AF45E7A1A2B}" dt="2021-04-28T07:36:55.733" v="136" actId="14100"/>
          <ac:picMkLst>
            <pc:docMk/>
            <pc:sldMk cId="1824348017" sldId="327"/>
            <ac:picMk id="8" creationId="{953A11CF-F5CB-4828-8A40-62F3350498BB}"/>
          </ac:picMkLst>
        </pc:picChg>
      </pc:sldChg>
      <pc:sldChg chg="addSp delSp modSp add mod">
        <pc:chgData name="BHAVYA MATURI" userId="9dfd1074cafddddd" providerId="LiveId" clId="{756BA3C7-DA3B-4918-9D42-6AF45E7A1A2B}" dt="2021-04-28T07:37:26.201" v="175" actId="14100"/>
        <pc:sldMkLst>
          <pc:docMk/>
          <pc:sldMk cId="366024754" sldId="328"/>
        </pc:sldMkLst>
        <pc:spChg chg="mod">
          <ac:chgData name="BHAVYA MATURI" userId="9dfd1074cafddddd" providerId="LiveId" clId="{756BA3C7-DA3B-4918-9D42-6AF45E7A1A2B}" dt="2021-04-28T07:37:20.325" v="173" actId="20577"/>
          <ac:spMkLst>
            <pc:docMk/>
            <pc:sldMk cId="366024754" sldId="328"/>
            <ac:spMk id="2" creationId="{B986CE31-4422-42D3-93AE-90A08F447B9D}"/>
          </ac:spMkLst>
        </pc:spChg>
        <pc:picChg chg="add mod">
          <ac:chgData name="BHAVYA MATURI" userId="9dfd1074cafddddd" providerId="LiveId" clId="{756BA3C7-DA3B-4918-9D42-6AF45E7A1A2B}" dt="2021-04-28T07:37:26.201" v="175" actId="14100"/>
          <ac:picMkLst>
            <pc:docMk/>
            <pc:sldMk cId="366024754" sldId="328"/>
            <ac:picMk id="6" creationId="{F7963D40-524A-4986-A9C0-3CCBB73D9F31}"/>
          </ac:picMkLst>
        </pc:picChg>
        <pc:picChg chg="del">
          <ac:chgData name="BHAVYA MATURI" userId="9dfd1074cafddddd" providerId="LiveId" clId="{756BA3C7-DA3B-4918-9D42-6AF45E7A1A2B}" dt="2021-04-28T07:37:04.148" v="138" actId="478"/>
          <ac:picMkLst>
            <pc:docMk/>
            <pc:sldMk cId="366024754" sldId="328"/>
            <ac:picMk id="8" creationId="{953A11CF-F5CB-4828-8A40-62F3350498BB}"/>
          </ac:picMkLst>
        </pc:picChg>
      </pc:sldChg>
      <pc:sldChg chg="addSp delSp modSp add mod">
        <pc:chgData name="BHAVYA MATURI" userId="9dfd1074cafddddd" providerId="LiveId" clId="{756BA3C7-DA3B-4918-9D42-6AF45E7A1A2B}" dt="2021-04-28T07:37:54.789" v="214" actId="14100"/>
        <pc:sldMkLst>
          <pc:docMk/>
          <pc:sldMk cId="3125695405" sldId="329"/>
        </pc:sldMkLst>
        <pc:spChg chg="mod">
          <ac:chgData name="BHAVYA MATURI" userId="9dfd1074cafddddd" providerId="LiveId" clId="{756BA3C7-DA3B-4918-9D42-6AF45E7A1A2B}" dt="2021-04-28T07:37:49.315" v="212" actId="20577"/>
          <ac:spMkLst>
            <pc:docMk/>
            <pc:sldMk cId="3125695405" sldId="329"/>
            <ac:spMk id="2" creationId="{B986CE31-4422-42D3-93AE-90A08F447B9D}"/>
          </ac:spMkLst>
        </pc:spChg>
        <pc:picChg chg="del">
          <ac:chgData name="BHAVYA MATURI" userId="9dfd1074cafddddd" providerId="LiveId" clId="{756BA3C7-DA3B-4918-9D42-6AF45E7A1A2B}" dt="2021-04-28T07:37:33.983" v="177" actId="478"/>
          <ac:picMkLst>
            <pc:docMk/>
            <pc:sldMk cId="3125695405" sldId="329"/>
            <ac:picMk id="6" creationId="{F7963D40-524A-4986-A9C0-3CCBB73D9F31}"/>
          </ac:picMkLst>
        </pc:picChg>
        <pc:picChg chg="add mod">
          <ac:chgData name="BHAVYA MATURI" userId="9dfd1074cafddddd" providerId="LiveId" clId="{756BA3C7-DA3B-4918-9D42-6AF45E7A1A2B}" dt="2021-04-28T07:37:54.789" v="214" actId="14100"/>
          <ac:picMkLst>
            <pc:docMk/>
            <pc:sldMk cId="3125695405" sldId="329"/>
            <ac:picMk id="7" creationId="{D7847DD3-53D9-4A9D-8A57-799BEC272E5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6351782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945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98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230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039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020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84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566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895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422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143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344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95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891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310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827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152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bf1dbd17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abf1dbd17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919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bf1dbd17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bf1dbd17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494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810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521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8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875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554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440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smtClean="0"/>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443463383"/>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270748773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6287087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418979471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2011080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98778509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237653758"/>
      </p:ext>
    </p:extLst>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465420297"/>
      </p:ext>
    </p:extLst>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437192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882607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extLst>
      <p:ext uri="{BB962C8B-B14F-4D97-AF65-F5344CB8AC3E}">
        <p14:creationId xmlns:p14="http://schemas.microsoft.com/office/powerpoint/2010/main" val="63981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216197762"/>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Tree>
    <p:extLst>
      <p:ext uri="{BB962C8B-B14F-4D97-AF65-F5344CB8AC3E}">
        <p14:creationId xmlns:p14="http://schemas.microsoft.com/office/powerpoint/2010/main" val="2583176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60" name="Google Shape;60;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extLst>
      <p:ext uri="{BB962C8B-B14F-4D97-AF65-F5344CB8AC3E}">
        <p14:creationId xmlns:p14="http://schemas.microsoft.com/office/powerpoint/2010/main" val="2066519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55973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412073217"/>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126965050"/>
      </p:ext>
    </p:extLst>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261819466"/>
      </p:ext>
    </p:extLst>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280882279"/>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4967077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smtClean="0"/>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143449851"/>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333825785"/>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2/15/2023</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980143541"/>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8" r:id="rId19"/>
    <p:sldLayoutId id="2147483769" r:id="rId20"/>
    <p:sldLayoutId id="2147483770" r:id="rId21"/>
    <p:sldLayoutId id="2147483771" r:id="rId22"/>
  </p:sldLayoutIdLst>
  <p:transition>
    <p:fade thruBlk="1"/>
  </p:transition>
  <p:timing>
    <p:tnLst>
      <p:par>
        <p:cTn id="1" dur="indefinite" restart="never" nodeType="tmRoot"/>
      </p:par>
    </p:tnLst>
  </p:timing>
  <p:hf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69"/>
        <p:cNvGrpSpPr/>
        <p:nvPr/>
      </p:nvGrpSpPr>
      <p:grpSpPr>
        <a:xfrm>
          <a:off x="0" y="0"/>
          <a:ext cx="0" cy="0"/>
          <a:chOff x="0" y="0"/>
          <a:chExt cx="0" cy="0"/>
        </a:xfrm>
      </p:grpSpPr>
      <p:sp>
        <p:nvSpPr>
          <p:cNvPr id="3" name="Rectangle 2"/>
          <p:cNvSpPr/>
          <p:nvPr/>
        </p:nvSpPr>
        <p:spPr>
          <a:xfrm>
            <a:off x="275629" y="324828"/>
            <a:ext cx="9071715" cy="1754326"/>
          </a:xfrm>
          <a:prstGeom prst="rect">
            <a:avLst/>
          </a:prstGeom>
          <a:noFill/>
        </p:spPr>
        <p:txBody>
          <a:bodyPr wrap="none" lIns="91440" tIns="45720" rIns="91440" bIns="45720">
            <a:spAutoFit/>
          </a:bodyPr>
          <a:lstStyle/>
          <a:p>
            <a:pPr algn="ctr"/>
            <a:r>
              <a:rPr lang="en-US" sz="5400" b="1" dirty="0" smtClean="0">
                <a:ln w="12700">
                  <a:solidFill>
                    <a:schemeClr val="accent1"/>
                  </a:solidFill>
                  <a:prstDash val="solid"/>
                </a:ln>
                <a:solidFill>
                  <a:schemeClr val="accent6">
                    <a:lumMod val="20000"/>
                    <a:lumOff val="80000"/>
                  </a:schemeClr>
                </a:solidFill>
                <a:effectLst>
                  <a:outerShdw dist="38100" dir="2640000" algn="bl" rotWithShape="0">
                    <a:schemeClr val="accent1"/>
                  </a:outerShdw>
                </a:effectLst>
                <a:latin typeface="Times New Roman" pitchFamily="18" charset="0"/>
                <a:cs typeface="Times New Roman" pitchFamily="18" charset="0"/>
              </a:rPr>
              <a:t>TOURISM MANAGEMENT </a:t>
            </a:r>
          </a:p>
          <a:p>
            <a:pPr algn="ctr"/>
            <a:r>
              <a:rPr lang="en-US" sz="5400" b="1" dirty="0" smtClean="0">
                <a:ln w="12700">
                  <a:solidFill>
                    <a:schemeClr val="accent1"/>
                  </a:solidFill>
                  <a:prstDash val="solid"/>
                </a:ln>
                <a:solidFill>
                  <a:schemeClr val="accent6">
                    <a:lumMod val="20000"/>
                    <a:lumOff val="80000"/>
                  </a:schemeClr>
                </a:solidFill>
                <a:effectLst>
                  <a:outerShdw dist="38100" dir="2640000" algn="bl" rotWithShape="0">
                    <a:schemeClr val="accent1"/>
                  </a:outerShdw>
                </a:effectLst>
                <a:latin typeface="Times New Roman" pitchFamily="18" charset="0"/>
                <a:cs typeface="Times New Roman" pitchFamily="18" charset="0"/>
              </a:rPr>
              <a:t>SYSTEM (TMS)</a:t>
            </a:r>
            <a:endParaRPr lang="en-US" sz="5400" b="1" cap="none" spc="0" dirty="0">
              <a:ln w="12700">
                <a:solidFill>
                  <a:schemeClr val="accent1"/>
                </a:solidFill>
                <a:prstDash val="solid"/>
              </a:ln>
              <a:solidFill>
                <a:schemeClr val="accent6">
                  <a:lumMod val="20000"/>
                  <a:lumOff val="80000"/>
                </a:schemeClr>
              </a:solidFill>
              <a:effectLst>
                <a:outerShdw dist="38100" dir="2640000" algn="bl" rotWithShape="0">
                  <a:schemeClr val="accent1"/>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Title 1">
            <a:extLst>
              <a:ext uri="{FF2B5EF4-FFF2-40B4-BE49-F238E27FC236}">
                <a16:creationId xmlns:a16="http://schemas.microsoft.com/office/drawing/2014/main" xmlns="" id="{13119E29-DDDD-4DA7-9996-705B7CBE84B0}"/>
              </a:ext>
            </a:extLst>
          </p:cNvPr>
          <p:cNvSpPr>
            <a:spLocks noGrp="1"/>
          </p:cNvSpPr>
          <p:nvPr>
            <p:ph type="title"/>
          </p:nvPr>
        </p:nvSpPr>
        <p:spPr>
          <a:xfrm>
            <a:off x="744678" y="155720"/>
            <a:ext cx="7571700" cy="702600"/>
          </a:xfrm>
        </p:spPr>
        <p:txBody>
          <a:bodyPr/>
          <a:lstStyle/>
          <a:p>
            <a:pPr algn="ct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Use Case Model</a:t>
            </a:r>
            <a:endPar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4D9DFEDB-DCCB-4121-83B8-944EF25A5309}"/>
              </a:ext>
            </a:extLst>
          </p:cNvPr>
          <p:cNvSpPr>
            <a:spLocks noGrp="1"/>
          </p:cNvSpPr>
          <p:nvPr>
            <p:ph type="body" idx="1"/>
          </p:nvPr>
        </p:nvSpPr>
        <p:spPr>
          <a:xfrm>
            <a:off x="669372" y="858320"/>
            <a:ext cx="7571700" cy="3824660"/>
          </a:xfrm>
        </p:spPr>
        <p:txBody>
          <a:bodyPr/>
          <a:lstStyle/>
          <a:p>
            <a:pPr>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Use-case diagrams graphically represents system behavior (use cases).  These diagrams present a high level view of how the system is used as viewed from an outsider’s (actor’s) perspective.   A use-case diagram may contain all or some of the use cases of a system.</a:t>
            </a:r>
          </a:p>
          <a:p>
            <a:pPr>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A use-case diagram can contain: </a:t>
            </a:r>
          </a:p>
          <a:p>
            <a:pPr>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actors ("things" outside the system)</a:t>
            </a:r>
          </a:p>
          <a:p>
            <a:pPr>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use cases (system boundaries identifying what the system should do) </a:t>
            </a:r>
          </a:p>
          <a:p>
            <a:pPr>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interactions or relationships between actors and use cases in the system including the associations, dependencies, and generalizations.</a:t>
            </a:r>
          </a:p>
          <a:p>
            <a:pPr>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Use-case diagrams can be used during analysis to capture the system requirements and to understand how the system should work.  During the design phase, you can use use-case diagrams to specify the behavior of the system as implemented.  </a:t>
            </a:r>
          </a:p>
          <a:p>
            <a:endParaRPr lang="en-IN" sz="1800" dirty="0">
              <a:latin typeface="Times New Roman" panose="02020603050405020304" pitchFamily="18" charset="0"/>
              <a:cs typeface="Times New Roman" panose="02020603050405020304" pitchFamily="18" charset="0"/>
            </a:endParaRPr>
          </a:p>
        </p:txBody>
      </p:sp>
      <p:sp>
        <p:nvSpPr>
          <p:cNvPr id="144" name="Google Shape;144;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xmlns="" id="{8D5BB155-C19A-42CA-A047-98E89B3B5565}"/>
              </a:ext>
            </a:extLst>
          </p:cNvPr>
          <p:cNvSpPr>
            <a:spLocks noGrp="1"/>
          </p:cNvSpPr>
          <p:nvPr>
            <p:ph type="title"/>
          </p:nvPr>
        </p:nvSpPr>
        <p:spPr>
          <a:xfrm>
            <a:off x="993408" y="209282"/>
            <a:ext cx="7571700" cy="484836"/>
          </a:xfrm>
        </p:spPr>
        <p:txBody>
          <a:bodyPr/>
          <a:lstStyle/>
          <a:p>
            <a:pPr algn="ct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USE CASE DIAGRAM FOR </a:t>
            </a:r>
            <a:r>
              <a:rPr lang="en-US"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TMS</a:t>
            </a:r>
            <a:endPar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56" name="Google Shape;156;p2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13" y="852687"/>
            <a:ext cx="6601746" cy="41794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79" y="947511"/>
            <a:ext cx="6925642" cy="3248478"/>
          </a:xfrm>
          <a:prstGeom prst="rect">
            <a:avLst/>
          </a:prstGeom>
        </p:spPr>
      </p:pic>
    </p:spTree>
    <p:extLst>
      <p:ext uri="{BB962C8B-B14F-4D97-AF65-F5344CB8AC3E}">
        <p14:creationId xmlns:p14="http://schemas.microsoft.com/office/powerpoint/2010/main" val="2922907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6B59F9-04CB-4283-AEF2-1B3E41E99D1A}"/>
              </a:ext>
            </a:extLst>
          </p:cNvPr>
          <p:cNvSpPr>
            <a:spLocks noGrp="1"/>
          </p:cNvSpPr>
          <p:nvPr>
            <p:ph type="title"/>
          </p:nvPr>
        </p:nvSpPr>
        <p:spPr>
          <a:xfrm>
            <a:off x="626492" y="372414"/>
            <a:ext cx="7571700" cy="513411"/>
          </a:xfrm>
        </p:spPr>
        <p:txBody>
          <a:bodyPr/>
          <a:lstStyle/>
          <a:p>
            <a:pPr algn="ct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Activity Diagram</a:t>
            </a:r>
            <a:endPar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D8E8C1D3-9CCE-4618-A5ED-05CFDD2EDF3A}"/>
              </a:ext>
            </a:extLst>
          </p:cNvPr>
          <p:cNvSpPr>
            <a:spLocks noGrp="1"/>
          </p:cNvSpPr>
          <p:nvPr>
            <p:ph type="body" idx="1"/>
          </p:nvPr>
        </p:nvSpPr>
        <p:spPr>
          <a:xfrm>
            <a:off x="786150" y="885825"/>
            <a:ext cx="7571700" cy="3949475"/>
          </a:xfrm>
        </p:spPr>
        <p:txBody>
          <a:bodyPr/>
          <a:lstStyle/>
          <a:p>
            <a:pPr>
              <a:lnSpc>
                <a:spcPct val="90000"/>
              </a:lnSpc>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Activity diagrams are very similar to a flowchart because you can model a workflow from activity to activity. An activity diagram is basically a special case of a state machine in which most of the states are activities and most of the transitions are implicitly triggered by completion of the actions in the source activities. </a:t>
            </a:r>
          </a:p>
          <a:p>
            <a:pPr>
              <a:lnSpc>
                <a:spcPct val="90000"/>
              </a:lnSpc>
              <a:buFont typeface="Wingdings" panose="05000000000000000000" pitchFamily="2" charset="2"/>
              <a:buChar char="§"/>
            </a:pPr>
            <a:r>
              <a:rPr lang="en-US" sz="1800" dirty="0">
                <a:latin typeface="Times New Roman" panose="02020603050405020304" pitchFamily="18" charset="0"/>
                <a:ea typeface="Cambria" panose="02040503050406030204" pitchFamily="18" charset="0"/>
                <a:cs typeface="Times New Roman" panose="02020603050405020304" pitchFamily="18" charset="0"/>
              </a:rPr>
              <a:t>   Activity Diagrams also may be created at this stage in the life cycle. These diagrams represent the dynamics of the system. They are flow charts that are used to show the workflow of a system; that is, they show the flow of control from activity to activity in the system, what activities can be done in parallel, and any alternate paths through the flow.</a:t>
            </a:r>
          </a:p>
          <a:p>
            <a:pPr>
              <a:lnSpc>
                <a:spcPct val="90000"/>
              </a:lnSpc>
              <a:buFont typeface="Wingdings" panose="05000000000000000000" pitchFamily="2" charset="2"/>
              <a:buChar char="§"/>
            </a:pPr>
            <a:r>
              <a:rPr lang="en-US" sz="1800" dirty="0">
                <a:latin typeface="Times New Roman" panose="02020603050405020304" pitchFamily="18" charset="0"/>
                <a:ea typeface="Cambria" panose="02040503050406030204" pitchFamily="18" charset="0"/>
                <a:cs typeface="Times New Roman" panose="02020603050405020304" pitchFamily="18" charset="0"/>
              </a:rPr>
              <a:t>   At this point in the life cycle, activity diagrams may be created to represent the flow across use cases or they may be created to represent the flow within a particular use case. </a:t>
            </a:r>
          </a:p>
          <a:p>
            <a:pPr>
              <a:lnSpc>
                <a:spcPct val="90000"/>
              </a:lnSpc>
              <a:buFont typeface="Wingdings" panose="05000000000000000000" pitchFamily="2" charset="2"/>
              <a:buChar char="§"/>
            </a:pPr>
            <a:r>
              <a:rPr lang="en-US" sz="1800" dirty="0">
                <a:latin typeface="Times New Roman" panose="02020603050405020304" pitchFamily="18" charset="0"/>
                <a:ea typeface="Cambria" panose="02040503050406030204" pitchFamily="18" charset="0"/>
                <a:cs typeface="Times New Roman" panose="02020603050405020304" pitchFamily="18" charset="0"/>
              </a:rPr>
              <a:t>  Later in the life cycle, activity diagrams may be created to show the workflow for an operation.</a:t>
            </a:r>
          </a:p>
          <a:p>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AB124E25-E7B2-4554-A429-4DFB7B22DC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spTree>
    <p:extLst>
      <p:ext uri="{BB962C8B-B14F-4D97-AF65-F5344CB8AC3E}">
        <p14:creationId xmlns:p14="http://schemas.microsoft.com/office/powerpoint/2010/main" val="4048082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2" name="Title 1">
            <a:extLst>
              <a:ext uri="{FF2B5EF4-FFF2-40B4-BE49-F238E27FC236}">
                <a16:creationId xmlns:a16="http://schemas.microsoft.com/office/drawing/2014/main" xmlns="" id="{8048BF40-84C1-4840-8095-03EEFCD33836}"/>
              </a:ext>
            </a:extLst>
          </p:cNvPr>
          <p:cNvSpPr>
            <a:spLocks noGrp="1"/>
          </p:cNvSpPr>
          <p:nvPr>
            <p:ph type="title"/>
          </p:nvPr>
        </p:nvSpPr>
        <p:spPr>
          <a:xfrm>
            <a:off x="1003865" y="136670"/>
            <a:ext cx="7571700" cy="513411"/>
          </a:xfrm>
        </p:spPr>
        <p:txBody>
          <a:bodyPr/>
          <a:lstStyle/>
          <a:p>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Activity Diagram For </a:t>
            </a:r>
            <a:r>
              <a:rPr lang="en-US"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Admin And User</a:t>
            </a:r>
            <a:endPar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79F6C8B0-CE56-4AD8-8896-C65FE1AF72AB}"/>
              </a:ext>
            </a:extLst>
          </p:cNvPr>
          <p:cNvSpPr>
            <a:spLocks noGrp="1"/>
          </p:cNvSpPr>
          <p:nvPr>
            <p:ph type="body" idx="1"/>
          </p:nvPr>
        </p:nvSpPr>
        <p:spPr>
          <a:xfrm>
            <a:off x="786150" y="650081"/>
            <a:ext cx="7571700" cy="4185219"/>
          </a:xfrm>
        </p:spPr>
        <p:txBody>
          <a:bodyPr/>
          <a:lstStyle/>
          <a:p>
            <a:endParaRPr lang="en-IN" dirty="0"/>
          </a:p>
        </p:txBody>
      </p:sp>
      <p:sp>
        <p:nvSpPr>
          <p:cNvPr id="171" name="Google Shape;171;p2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24" y="592429"/>
            <a:ext cx="7862552" cy="46154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Title 1">
            <a:extLst>
              <a:ext uri="{FF2B5EF4-FFF2-40B4-BE49-F238E27FC236}">
                <a16:creationId xmlns:a16="http://schemas.microsoft.com/office/drawing/2014/main" xmlns="" id="{D5B4F7F0-B0E1-4904-8A6D-23E5DC05D0CD}"/>
              </a:ext>
            </a:extLst>
          </p:cNvPr>
          <p:cNvSpPr>
            <a:spLocks noGrp="1"/>
          </p:cNvSpPr>
          <p:nvPr>
            <p:ph type="title"/>
          </p:nvPr>
        </p:nvSpPr>
        <p:spPr>
          <a:xfrm>
            <a:off x="786150" y="185738"/>
            <a:ext cx="7571700" cy="471487"/>
          </a:xfrm>
        </p:spPr>
        <p:txBody>
          <a:bodyPr/>
          <a:lstStyle/>
          <a:p>
            <a:pPr algn="ct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Sequence Diagram </a:t>
            </a:r>
            <a:endPar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DDE90DF1-6759-4457-A146-09928B7A4DC6}"/>
              </a:ext>
            </a:extLst>
          </p:cNvPr>
          <p:cNvSpPr>
            <a:spLocks noGrp="1"/>
          </p:cNvSpPr>
          <p:nvPr>
            <p:ph type="body" idx="1"/>
          </p:nvPr>
        </p:nvSpPr>
        <p:spPr>
          <a:xfrm>
            <a:off x="155086" y="421481"/>
            <a:ext cx="9046870" cy="4722019"/>
          </a:xfrm>
        </p:spPr>
        <p:txBody>
          <a:bodyPr/>
          <a:lstStyle/>
          <a:p>
            <a:pPr>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	A </a:t>
            </a:r>
            <a:r>
              <a:rPr lang="en-US" sz="1800" dirty="0">
                <a:latin typeface="Times New Roman" panose="02020603050405020304" pitchFamily="18" charset="0"/>
                <a:ea typeface="Cambria" panose="02040503050406030204" pitchFamily="18" charset="0"/>
                <a:cs typeface="Times New Roman" panose="02020603050405020304" pitchFamily="18" charset="0"/>
              </a:rPr>
              <a:t>sequence diagram is a graphical view of a scenario that shows object interaction in a </a:t>
            </a:r>
            <a:r>
              <a:rPr lang="en-US" sz="1800" dirty="0" err="1" smtClean="0">
                <a:latin typeface="Times New Roman" panose="02020603050405020304" pitchFamily="18" charset="0"/>
                <a:ea typeface="Cambria" panose="02040503050406030204" pitchFamily="18" charset="0"/>
                <a:cs typeface="Times New Roman" panose="02020603050405020304" pitchFamily="18" charset="0"/>
              </a:rPr>
              <a:t>timebased</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 </a:t>
            </a:r>
            <a:r>
              <a:rPr lang="en-US" sz="1800" dirty="0">
                <a:latin typeface="Times New Roman" panose="02020603050405020304" pitchFamily="18" charset="0"/>
                <a:ea typeface="Cambria" panose="02040503050406030204" pitchFamily="18" charset="0"/>
                <a:cs typeface="Times New Roman" panose="02020603050405020304" pitchFamily="18" charset="0"/>
              </a:rPr>
              <a:t>sequence--what happens first, what happens next… </a:t>
            </a:r>
          </a:p>
          <a:p>
            <a:pPr>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	Sequence </a:t>
            </a:r>
            <a:r>
              <a:rPr lang="en-US" sz="1800" dirty="0">
                <a:latin typeface="Times New Roman" panose="02020603050405020304" pitchFamily="18" charset="0"/>
                <a:ea typeface="Cambria" panose="02040503050406030204" pitchFamily="18" charset="0"/>
                <a:cs typeface="Times New Roman" panose="02020603050405020304" pitchFamily="18" charset="0"/>
              </a:rPr>
              <a:t>diagrams establish the roles of objects and help provide essential information to determine class responsibilities and interfaces. </a:t>
            </a:r>
          </a:p>
          <a:p>
            <a:pPr>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	A </a:t>
            </a:r>
            <a:r>
              <a:rPr lang="en-US" sz="1800" dirty="0">
                <a:latin typeface="Times New Roman" panose="02020603050405020304" pitchFamily="18" charset="0"/>
                <a:ea typeface="Cambria" panose="02040503050406030204" pitchFamily="18" charset="0"/>
                <a:cs typeface="Times New Roman" panose="02020603050405020304" pitchFamily="18" charset="0"/>
              </a:rPr>
              <a:t>sequence diagram has two dimensions: the vertical dimension represents time; the horizontal dimension represents different objects. The vertical line is called the object’s lifeline. The lifeline represents the object’s existence during the interaction</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a:t>
            </a:r>
          </a:p>
          <a:p>
            <a:pPr>
              <a:buNone/>
            </a:pPr>
            <a:endParaRPr lang="en-US" sz="1800" b="1" dirty="0">
              <a:latin typeface="Times New Roman" panose="02020603050405020304" pitchFamily="18" charset="0"/>
              <a:ea typeface="Cambria" panose="02040503050406030204" pitchFamily="18" charset="0"/>
              <a:cs typeface="Times New Roman" panose="02020603050405020304" pitchFamily="18" charset="0"/>
            </a:endParaRPr>
          </a:p>
          <a:p>
            <a:pPr lvl="1">
              <a:buNone/>
            </a:pPr>
            <a:r>
              <a:rPr lang="en-US" sz="1800" b="1" dirty="0">
                <a:latin typeface="Times New Roman" panose="02020603050405020304" pitchFamily="18" charset="0"/>
                <a:ea typeface="Cambria" panose="02040503050406030204" pitchFamily="18" charset="0"/>
                <a:cs typeface="Times New Roman" panose="02020603050405020304" pitchFamily="18" charset="0"/>
              </a:rPr>
              <a:t>ELEMENTS OF SEQUENCE DIAGRAM:</a:t>
            </a:r>
          </a:p>
          <a:p>
            <a:pPr lvl="1">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Objects</a:t>
            </a:r>
          </a:p>
          <a:p>
            <a:pPr lvl="1">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Links</a:t>
            </a:r>
          </a:p>
          <a:p>
            <a:pPr lvl="1">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Messages</a:t>
            </a:r>
          </a:p>
          <a:p>
            <a:pPr lvl="1">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Focus of control</a:t>
            </a:r>
          </a:p>
          <a:p>
            <a:pPr lvl="1">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Object life line</a:t>
            </a:r>
          </a:p>
          <a:p>
            <a:endParaRPr lang="en-IN" dirty="0"/>
          </a:p>
        </p:txBody>
      </p:sp>
      <p:sp>
        <p:nvSpPr>
          <p:cNvPr id="227" name="Google Shape;227;p2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 name="Title 1">
            <a:extLst>
              <a:ext uri="{FF2B5EF4-FFF2-40B4-BE49-F238E27FC236}">
                <a16:creationId xmlns:a16="http://schemas.microsoft.com/office/drawing/2014/main" xmlns="" id="{8B0AC37F-79FC-4DDB-8647-281EF2BCE9B6}"/>
              </a:ext>
            </a:extLst>
          </p:cNvPr>
          <p:cNvSpPr>
            <a:spLocks noGrp="1"/>
          </p:cNvSpPr>
          <p:nvPr>
            <p:ph type="title"/>
          </p:nvPr>
        </p:nvSpPr>
        <p:spPr>
          <a:xfrm>
            <a:off x="798490" y="87085"/>
            <a:ext cx="7571700" cy="557081"/>
          </a:xfrm>
        </p:spPr>
        <p:txBody>
          <a:bodyPr/>
          <a:lstStyle/>
          <a:p>
            <a:pPr algn="ct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Sequence Diagram </a:t>
            </a:r>
            <a:r>
              <a:rPr lang="en-US"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for Managing Tour Packages by Admin</a:t>
            </a:r>
            <a:endPar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94823ADE-7AF6-42DD-83C8-FD29A5F7F659}"/>
              </a:ext>
            </a:extLst>
          </p:cNvPr>
          <p:cNvSpPr>
            <a:spLocks noGrp="1"/>
          </p:cNvSpPr>
          <p:nvPr>
            <p:ph type="body" idx="1"/>
          </p:nvPr>
        </p:nvSpPr>
        <p:spPr>
          <a:xfrm>
            <a:off x="786150" y="707232"/>
            <a:ext cx="7571700" cy="4128068"/>
          </a:xfrm>
        </p:spPr>
        <p:txBody>
          <a:bodyPr/>
          <a:lstStyle/>
          <a:p>
            <a:endParaRPr lang="en-IN" dirty="0"/>
          </a:p>
        </p:txBody>
      </p:sp>
      <p:sp>
        <p:nvSpPr>
          <p:cNvPr id="249" name="Google Shape;249;p2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446" y="707232"/>
            <a:ext cx="7513744" cy="412806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1161143" y="116794"/>
            <a:ext cx="8582821" cy="49417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Sequence Diagram </a:t>
            </a:r>
            <a:r>
              <a:rPr lang="en-US"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for</a:t>
            </a: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 </a:t>
            </a:r>
            <a:r>
              <a:rPr lang="en-US"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Making Payment by User </a:t>
            </a:r>
            <a:endParaRPr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255" name="Google Shape;255;p28"/>
          <p:cNvSpPr txBox="1">
            <a:spLocks noGrp="1"/>
          </p:cNvSpPr>
          <p:nvPr>
            <p:ph type="body" idx="1"/>
          </p:nvPr>
        </p:nvSpPr>
        <p:spPr>
          <a:xfrm>
            <a:off x="844564" y="678657"/>
            <a:ext cx="7407686" cy="39290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dirty="0">
              <a:solidFill>
                <a:schemeClr val="accent1"/>
              </a:solidFill>
              <a:highlight>
                <a:srgbClr val="263238"/>
              </a:highlight>
            </a:endParaRPr>
          </a:p>
        </p:txBody>
      </p:sp>
      <p:sp>
        <p:nvSpPr>
          <p:cNvPr id="257" name="Google Shape;257;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sp>
        <p:nvSpPr>
          <p:cNvPr id="256" name="Google Shape;256;p28"/>
          <p:cNvSpPr txBox="1"/>
          <p:nvPr/>
        </p:nvSpPr>
        <p:spPr>
          <a:xfrm>
            <a:off x="3146900" y="4185319"/>
            <a:ext cx="51603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endParaRPr sz="1200" i="1" dirty="0">
              <a:solidFill>
                <a:srgbClr val="607D8B"/>
              </a:solidFill>
              <a:latin typeface="Source Sans Pro"/>
              <a:ea typeface="Source Sans Pro"/>
              <a:cs typeface="Source Sans Pro"/>
              <a:sym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64" y="668858"/>
            <a:ext cx="7624521" cy="41353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Title 1">
            <a:extLst>
              <a:ext uri="{FF2B5EF4-FFF2-40B4-BE49-F238E27FC236}">
                <a16:creationId xmlns:a16="http://schemas.microsoft.com/office/drawing/2014/main" xmlns="" id="{D5B4F7F0-B0E1-4904-8A6D-23E5DC05D0CD}"/>
              </a:ext>
            </a:extLst>
          </p:cNvPr>
          <p:cNvSpPr>
            <a:spLocks noGrp="1"/>
          </p:cNvSpPr>
          <p:nvPr>
            <p:ph type="title"/>
          </p:nvPr>
        </p:nvSpPr>
        <p:spPr>
          <a:xfrm>
            <a:off x="683118" y="243693"/>
            <a:ext cx="7571700" cy="471487"/>
          </a:xfrm>
        </p:spPr>
        <p:txBody>
          <a:bodyPr/>
          <a:lstStyle/>
          <a:p>
            <a:pPr algn="ctr"/>
            <a:r>
              <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Collaboration Diagram</a:t>
            </a:r>
          </a:p>
        </p:txBody>
      </p:sp>
      <p:sp>
        <p:nvSpPr>
          <p:cNvPr id="3" name="Text Placeholder 2">
            <a:extLst>
              <a:ext uri="{FF2B5EF4-FFF2-40B4-BE49-F238E27FC236}">
                <a16:creationId xmlns:a16="http://schemas.microsoft.com/office/drawing/2014/main" xmlns="" id="{DDE90DF1-6759-4457-A146-09928B7A4DC6}"/>
              </a:ext>
            </a:extLst>
          </p:cNvPr>
          <p:cNvSpPr>
            <a:spLocks noGrp="1"/>
          </p:cNvSpPr>
          <p:nvPr>
            <p:ph type="body" idx="1"/>
          </p:nvPr>
        </p:nvSpPr>
        <p:spPr>
          <a:xfrm>
            <a:off x="786150" y="657225"/>
            <a:ext cx="7571700" cy="4178075"/>
          </a:xfrm>
        </p:spPr>
        <p:txBody>
          <a:bodyPr/>
          <a:lstStyle/>
          <a:p>
            <a:endParaRPr lang="en-US" sz="1800" dirty="0">
              <a:latin typeface="Cambria" panose="02040503050406030204" pitchFamily="18" charset="0"/>
              <a:ea typeface="Cambria" panose="02040503050406030204" pitchFamily="18" charset="0"/>
            </a:endParaRPr>
          </a:p>
          <a:p>
            <a:endParaRPr lang="en-US" sz="1800" dirty="0">
              <a:effectLst/>
              <a:latin typeface="Cambria" panose="02040503050406030204" pitchFamily="18" charset="0"/>
              <a:ea typeface="Cambria" panose="02040503050406030204" pitchFamily="18" charset="0"/>
            </a:endParaRPr>
          </a:p>
          <a:p>
            <a:pPr marL="76200" indent="0" algn="just">
              <a:buNone/>
            </a:pPr>
            <a:r>
              <a:rPr lang="en-US" sz="1800" dirty="0">
                <a:effectLst/>
                <a:latin typeface="Times New Roman" panose="02020603050405020304" pitchFamily="18" charset="0"/>
                <a:ea typeface="Cambria" panose="02040503050406030204" pitchFamily="18" charset="0"/>
                <a:cs typeface="Times New Roman" panose="02020603050405020304" pitchFamily="18" charset="0"/>
              </a:rPr>
              <a:t>Collaboration diagrams are the second kind of interaction diagram in the UML diagrams. They are used to represent the collaboration that realizes a use case. The most significant difference between the two types of interaction diagram is that a collaboration diagram explicitly shows the links between the objects that participate in a collaboration , as in sequence diagrams, there is no explicit time dimension.</a:t>
            </a:r>
            <a:endParaRPr lang="en-IN" sz="1800" dirty="0">
              <a:effectLst/>
              <a:latin typeface="Times New Roman" panose="02020603050405020304" pitchFamily="18" charset="0"/>
              <a:ea typeface="Cambria" panose="02040503050406030204" pitchFamily="18" charset="0"/>
              <a:cs typeface="Times New Roman" panose="02020603050405020304" pitchFamily="18" charset="0"/>
            </a:endParaRPr>
          </a:p>
          <a:p>
            <a:endParaRPr lang="en-IN" dirty="0"/>
          </a:p>
        </p:txBody>
      </p:sp>
      <p:sp>
        <p:nvSpPr>
          <p:cNvPr id="227" name="Google Shape;227;p2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18</a:t>
            </a:fld>
            <a:endParaRPr/>
          </a:p>
        </p:txBody>
      </p:sp>
    </p:spTree>
    <p:extLst>
      <p:ext uri="{BB962C8B-B14F-4D97-AF65-F5344CB8AC3E}">
        <p14:creationId xmlns:p14="http://schemas.microsoft.com/office/powerpoint/2010/main" val="1419224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 name="Title 1">
            <a:extLst>
              <a:ext uri="{FF2B5EF4-FFF2-40B4-BE49-F238E27FC236}">
                <a16:creationId xmlns:a16="http://schemas.microsoft.com/office/drawing/2014/main" xmlns="" id="{B986CE31-4422-42D3-93AE-90A08F447B9D}"/>
              </a:ext>
            </a:extLst>
          </p:cNvPr>
          <p:cNvSpPr>
            <a:spLocks noGrp="1"/>
          </p:cNvSpPr>
          <p:nvPr>
            <p:ph type="title"/>
          </p:nvPr>
        </p:nvSpPr>
        <p:spPr>
          <a:xfrm>
            <a:off x="832684" y="0"/>
            <a:ext cx="7571700" cy="756030"/>
          </a:xfrm>
        </p:spPr>
        <p:txBody>
          <a:bodyPr/>
          <a:lstStyle/>
          <a:p>
            <a:pPr algn="ctr"/>
            <a:r>
              <a:rPr lang="en-US" sz="24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Collaboration Diagram </a:t>
            </a:r>
            <a:r>
              <a:rPr lang="en-US" sz="2400" dirty="0" smtClean="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for Managing Tour Packages by Admin</a:t>
            </a:r>
            <a:endParaRPr lang="en-IN" sz="24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282" name="Google Shape;282;p3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19</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93" y="722524"/>
            <a:ext cx="6914907" cy="4159951"/>
          </a:xfrm>
          <a:prstGeom prst="rect">
            <a:avLst/>
          </a:prstGeom>
        </p:spPr>
      </p:pic>
    </p:spTree>
    <p:extLst>
      <p:ext uri="{BB962C8B-B14F-4D97-AF65-F5344CB8AC3E}">
        <p14:creationId xmlns:p14="http://schemas.microsoft.com/office/powerpoint/2010/main" val="128896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
        <p:nvSpPr>
          <p:cNvPr id="78" name="Google Shape;78;p13"/>
          <p:cNvSpPr txBox="1"/>
          <p:nvPr/>
        </p:nvSpPr>
        <p:spPr>
          <a:xfrm>
            <a:off x="2246925" y="3767650"/>
            <a:ext cx="6284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chemeClr val="accent2"/>
              </a:solidFill>
              <a:latin typeface="Source Sans Pro"/>
              <a:ea typeface="Source Sans Pro"/>
              <a:cs typeface="Source Sans Pro"/>
              <a:sym typeface="Source Sans Pro"/>
            </a:endParaRPr>
          </a:p>
          <a:p>
            <a:pPr marL="0" lvl="0" indent="0" algn="l" rtl="0">
              <a:spcBef>
                <a:spcPts val="1000"/>
              </a:spcBef>
              <a:spcAft>
                <a:spcPts val="1000"/>
              </a:spcAft>
              <a:buNone/>
            </a:pPr>
            <a:endParaRPr sz="1200" dirty="0">
              <a:solidFill>
                <a:schemeClr val="accent2"/>
              </a:solidFill>
              <a:latin typeface="Source Sans Pro"/>
              <a:ea typeface="Source Sans Pro"/>
              <a:cs typeface="Source Sans Pro"/>
              <a:sym typeface="Source Sans Pro"/>
            </a:endParaRPr>
          </a:p>
        </p:txBody>
      </p:sp>
      <p:sp>
        <p:nvSpPr>
          <p:cNvPr id="8" name="TextBox 7">
            <a:extLst>
              <a:ext uri="{FF2B5EF4-FFF2-40B4-BE49-F238E27FC236}">
                <a16:creationId xmlns:a16="http://schemas.microsoft.com/office/drawing/2014/main" xmlns="" id="{27C7D1C0-9438-4CC8-868C-37B9DDD52173}"/>
              </a:ext>
            </a:extLst>
          </p:cNvPr>
          <p:cNvSpPr txBox="1"/>
          <p:nvPr/>
        </p:nvSpPr>
        <p:spPr>
          <a:xfrm>
            <a:off x="537253" y="169800"/>
            <a:ext cx="5398865" cy="1692771"/>
          </a:xfrm>
          <a:prstGeom prst="rect">
            <a:avLst/>
          </a:prstGeom>
          <a:noFill/>
        </p:spPr>
        <p:txBody>
          <a:bodyPr wrap="square">
            <a:spAutoFit/>
          </a:bodyPr>
          <a:lstStyle/>
          <a:p>
            <a:r>
              <a:rPr lang="en-US" sz="2400" dirty="0">
                <a:solidFill>
                  <a:schemeClr val="accent2">
                    <a:lumMod val="75000"/>
                  </a:schemeClr>
                </a:solidFill>
                <a:latin typeface="Cambria Math" panose="02040503050406030204" pitchFamily="18" charset="0"/>
                <a:ea typeface="Cambria Math" panose="02040503050406030204" pitchFamily="18" charset="0"/>
              </a:rPr>
              <a:t>Team Members </a:t>
            </a:r>
            <a:r>
              <a:rPr lang="en-US" sz="2400" dirty="0">
                <a:solidFill>
                  <a:schemeClr val="tx1"/>
                </a:solidFill>
                <a:latin typeface="Cambria Math" panose="02040503050406030204" pitchFamily="18" charset="0"/>
                <a:ea typeface="Cambria Math" panose="02040503050406030204" pitchFamily="18" charset="0"/>
              </a:rPr>
              <a:t>:</a:t>
            </a:r>
            <a:r>
              <a:rPr lang="en-US" sz="2000" dirty="0">
                <a:solidFill>
                  <a:schemeClr val="tx1"/>
                </a:solidFill>
                <a:latin typeface="Cambria Math" panose="02040503050406030204" pitchFamily="18" charset="0"/>
                <a:ea typeface="Cambria Math" panose="02040503050406030204" pitchFamily="18" charset="0"/>
              </a:rPr>
              <a:t> </a:t>
            </a:r>
            <a:r>
              <a:rPr lang="en-US" sz="2000" dirty="0" smtClean="0">
                <a:solidFill>
                  <a:schemeClr val="accent3">
                    <a:lumMod val="75000"/>
                  </a:schemeClr>
                </a:solidFill>
                <a:latin typeface="Cambria Math" panose="02040503050406030204" pitchFamily="18" charset="0"/>
                <a:ea typeface="Cambria Math" panose="02040503050406030204" pitchFamily="18" charset="0"/>
              </a:rPr>
              <a:t>I. </a:t>
            </a:r>
            <a:r>
              <a:rPr lang="en-US" sz="2000" dirty="0" err="1" smtClean="0">
                <a:solidFill>
                  <a:schemeClr val="accent3">
                    <a:lumMod val="75000"/>
                  </a:schemeClr>
                </a:solidFill>
                <a:latin typeface="Cambria Math" panose="02040503050406030204" pitchFamily="18" charset="0"/>
                <a:ea typeface="Cambria Math" panose="02040503050406030204" pitchFamily="18" charset="0"/>
              </a:rPr>
              <a:t>Avinash</a:t>
            </a:r>
            <a:r>
              <a:rPr lang="en-US" sz="2000" dirty="0" smtClean="0">
                <a:solidFill>
                  <a:schemeClr val="accent3">
                    <a:lumMod val="75000"/>
                  </a:schemeClr>
                </a:solidFill>
                <a:latin typeface="Cambria Math" panose="02040503050406030204" pitchFamily="18" charset="0"/>
                <a:ea typeface="Cambria Math" panose="02040503050406030204" pitchFamily="18" charset="0"/>
              </a:rPr>
              <a:t> (Y20IT041)</a:t>
            </a:r>
            <a:r>
              <a:rPr lang="en-US" sz="2000" dirty="0">
                <a:solidFill>
                  <a:schemeClr val="accent3">
                    <a:lumMod val="75000"/>
                  </a:schemeClr>
                </a:solidFill>
                <a:latin typeface="Cambria Math" panose="02040503050406030204" pitchFamily="18" charset="0"/>
                <a:ea typeface="Cambria Math" panose="02040503050406030204" pitchFamily="18" charset="0"/>
              </a:rPr>
              <a:t/>
            </a:r>
            <a:br>
              <a:rPr lang="en-US" sz="2000" dirty="0">
                <a:solidFill>
                  <a:schemeClr val="accent3">
                    <a:lumMod val="75000"/>
                  </a:schemeClr>
                </a:solidFill>
                <a:latin typeface="Cambria Math" panose="02040503050406030204" pitchFamily="18" charset="0"/>
                <a:ea typeface="Cambria Math" panose="02040503050406030204" pitchFamily="18" charset="0"/>
              </a:rPr>
            </a:br>
            <a:r>
              <a:rPr lang="en-US" sz="2000" dirty="0">
                <a:solidFill>
                  <a:schemeClr val="accent3">
                    <a:lumMod val="75000"/>
                  </a:schemeClr>
                </a:solidFill>
                <a:latin typeface="Cambria Math" panose="02040503050406030204" pitchFamily="18" charset="0"/>
                <a:ea typeface="Cambria Math" panose="02040503050406030204" pitchFamily="18" charset="0"/>
              </a:rPr>
              <a:t>                                     </a:t>
            </a:r>
            <a:r>
              <a:rPr lang="en-US" sz="2000" dirty="0" smtClean="0">
                <a:solidFill>
                  <a:schemeClr val="accent3">
                    <a:lumMod val="75000"/>
                  </a:schemeClr>
                </a:solidFill>
                <a:latin typeface="Cambria Math" panose="02040503050406030204" pitchFamily="18" charset="0"/>
                <a:ea typeface="Cambria Math" panose="02040503050406030204" pitchFamily="18" charset="0"/>
              </a:rPr>
              <a:t>   G. </a:t>
            </a:r>
            <a:r>
              <a:rPr lang="en-US" sz="2000" dirty="0" err="1" smtClean="0">
                <a:solidFill>
                  <a:schemeClr val="accent3">
                    <a:lumMod val="75000"/>
                  </a:schemeClr>
                </a:solidFill>
                <a:latin typeface="Cambria Math" panose="02040503050406030204" pitchFamily="18" charset="0"/>
                <a:ea typeface="Cambria Math" panose="02040503050406030204" pitchFamily="18" charset="0"/>
              </a:rPr>
              <a:t>Divya</a:t>
            </a:r>
            <a:r>
              <a:rPr lang="en-US" sz="2000" dirty="0" smtClean="0">
                <a:solidFill>
                  <a:schemeClr val="accent3">
                    <a:lumMod val="75000"/>
                  </a:schemeClr>
                </a:solidFill>
                <a:latin typeface="Cambria Math" panose="02040503050406030204" pitchFamily="18" charset="0"/>
                <a:ea typeface="Cambria Math" panose="02040503050406030204" pitchFamily="18" charset="0"/>
              </a:rPr>
              <a:t> (Y20IT036)</a:t>
            </a:r>
            <a:r>
              <a:rPr lang="en-US" sz="2000" dirty="0">
                <a:solidFill>
                  <a:schemeClr val="accent3">
                    <a:lumMod val="75000"/>
                  </a:schemeClr>
                </a:solidFill>
                <a:latin typeface="Cambria Math" panose="02040503050406030204" pitchFamily="18" charset="0"/>
                <a:ea typeface="Cambria Math" panose="02040503050406030204" pitchFamily="18" charset="0"/>
              </a:rPr>
              <a:t/>
            </a:r>
            <a:br>
              <a:rPr lang="en-US" sz="2000" dirty="0">
                <a:solidFill>
                  <a:schemeClr val="accent3">
                    <a:lumMod val="75000"/>
                  </a:schemeClr>
                </a:solidFill>
                <a:latin typeface="Cambria Math" panose="02040503050406030204" pitchFamily="18" charset="0"/>
                <a:ea typeface="Cambria Math" panose="02040503050406030204" pitchFamily="18" charset="0"/>
              </a:rPr>
            </a:br>
            <a:r>
              <a:rPr lang="en-US" sz="2000" dirty="0">
                <a:solidFill>
                  <a:schemeClr val="accent3">
                    <a:lumMod val="75000"/>
                  </a:schemeClr>
                </a:solidFill>
                <a:latin typeface="Cambria Math" panose="02040503050406030204" pitchFamily="18" charset="0"/>
                <a:ea typeface="Cambria Math" panose="02040503050406030204" pitchFamily="18" charset="0"/>
              </a:rPr>
              <a:t>                                     </a:t>
            </a:r>
            <a:r>
              <a:rPr lang="en-US" sz="2000" dirty="0" smtClean="0">
                <a:solidFill>
                  <a:schemeClr val="accent3">
                    <a:lumMod val="75000"/>
                  </a:schemeClr>
                </a:solidFill>
                <a:latin typeface="Cambria Math" panose="02040503050406030204" pitchFamily="18" charset="0"/>
                <a:ea typeface="Cambria Math" panose="02040503050406030204" pitchFamily="18" charset="0"/>
              </a:rPr>
              <a:t>   K. </a:t>
            </a:r>
            <a:r>
              <a:rPr lang="en-US" sz="2000" dirty="0" err="1" smtClean="0">
                <a:solidFill>
                  <a:schemeClr val="accent3">
                    <a:lumMod val="75000"/>
                  </a:schemeClr>
                </a:solidFill>
                <a:latin typeface="Cambria Math" panose="02040503050406030204" pitchFamily="18" charset="0"/>
                <a:ea typeface="Cambria Math" panose="02040503050406030204" pitchFamily="18" charset="0"/>
              </a:rPr>
              <a:t>Kartheek</a:t>
            </a:r>
            <a:r>
              <a:rPr lang="en-US" sz="2000" dirty="0" smtClean="0">
                <a:solidFill>
                  <a:schemeClr val="accent3">
                    <a:lumMod val="75000"/>
                  </a:schemeClr>
                </a:solidFill>
                <a:latin typeface="Cambria Math" panose="02040503050406030204" pitchFamily="18" charset="0"/>
                <a:ea typeface="Cambria Math" panose="02040503050406030204" pitchFamily="18" charset="0"/>
              </a:rPr>
              <a:t>  (Y20IT045)</a:t>
            </a:r>
            <a:r>
              <a:rPr lang="en-US" sz="2000" dirty="0">
                <a:solidFill>
                  <a:schemeClr val="accent3">
                    <a:lumMod val="75000"/>
                  </a:schemeClr>
                </a:solidFill>
                <a:latin typeface="Cambria Math" panose="02040503050406030204" pitchFamily="18" charset="0"/>
                <a:ea typeface="Cambria Math" panose="02040503050406030204" pitchFamily="18" charset="0"/>
              </a:rPr>
              <a:t/>
            </a:r>
            <a:br>
              <a:rPr lang="en-US" sz="2000" dirty="0">
                <a:solidFill>
                  <a:schemeClr val="accent3">
                    <a:lumMod val="75000"/>
                  </a:schemeClr>
                </a:solidFill>
                <a:latin typeface="Cambria Math" panose="02040503050406030204" pitchFamily="18" charset="0"/>
                <a:ea typeface="Cambria Math" panose="02040503050406030204" pitchFamily="18" charset="0"/>
              </a:rPr>
            </a:br>
            <a:r>
              <a:rPr lang="en-US" sz="2000" dirty="0">
                <a:solidFill>
                  <a:schemeClr val="tx1"/>
                </a:solidFill>
                <a:latin typeface="Cambria Math" panose="02040503050406030204" pitchFamily="18" charset="0"/>
                <a:ea typeface="Cambria Math" panose="02040503050406030204" pitchFamily="18" charset="0"/>
              </a:rPr>
              <a:t/>
            </a:r>
            <a:br>
              <a:rPr lang="en-US" sz="2000" dirty="0">
                <a:solidFill>
                  <a:schemeClr val="tx1"/>
                </a:solidFill>
                <a:latin typeface="Cambria Math" panose="02040503050406030204" pitchFamily="18" charset="0"/>
                <a:ea typeface="Cambria Math" panose="02040503050406030204" pitchFamily="18" charset="0"/>
              </a:rPr>
            </a:br>
            <a:r>
              <a:rPr lang="en-US" sz="2000" dirty="0">
                <a:solidFill>
                  <a:schemeClr val="accent2">
                    <a:lumMod val="75000"/>
                  </a:schemeClr>
                </a:solidFill>
                <a:latin typeface="Cambria Math" panose="02040503050406030204" pitchFamily="18" charset="0"/>
                <a:ea typeface="Cambria Math" panose="02040503050406030204" pitchFamily="18" charset="0"/>
              </a:rPr>
              <a:t> Incharge </a:t>
            </a:r>
            <a:r>
              <a:rPr lang="en-US" sz="2000" dirty="0">
                <a:solidFill>
                  <a:schemeClr val="tx1"/>
                </a:solidFill>
                <a:latin typeface="Cambria Math" panose="02040503050406030204" pitchFamily="18" charset="0"/>
                <a:ea typeface="Cambria Math" panose="02040503050406030204" pitchFamily="18" charset="0"/>
              </a:rPr>
              <a:t>:     </a:t>
            </a:r>
            <a:r>
              <a:rPr lang="en-US" sz="2000" dirty="0">
                <a:solidFill>
                  <a:schemeClr val="accent3">
                    <a:lumMod val="75000"/>
                  </a:schemeClr>
                </a:solidFill>
                <a:latin typeface="Cambria Math" panose="02040503050406030204" pitchFamily="18" charset="0"/>
                <a:ea typeface="Cambria Math" panose="02040503050406030204" pitchFamily="18" charset="0"/>
              </a:rPr>
              <a:t>DR. M. </a:t>
            </a:r>
            <a:r>
              <a:rPr lang="en-US" sz="2000" dirty="0" err="1" smtClean="0">
                <a:solidFill>
                  <a:schemeClr val="accent3">
                    <a:lumMod val="75000"/>
                  </a:schemeClr>
                </a:solidFill>
                <a:latin typeface="Cambria Math" panose="02040503050406030204" pitchFamily="18" charset="0"/>
                <a:ea typeface="Cambria Math" panose="02040503050406030204" pitchFamily="18" charset="0"/>
              </a:rPr>
              <a:t>Pompapathi</a:t>
            </a:r>
            <a:endParaRPr lang="en-IN" sz="2000" dirty="0">
              <a:solidFill>
                <a:schemeClr val="accent3">
                  <a:lumMod val="75000"/>
                </a:schemeClr>
              </a:solidFill>
              <a:latin typeface="Cambria Math" panose="02040503050406030204" pitchFamily="18" charset="0"/>
              <a:ea typeface="Cambria Math" panose="020405030504060302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461" y="2224972"/>
            <a:ext cx="5907314" cy="270035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 name="Title 1">
            <a:extLst>
              <a:ext uri="{FF2B5EF4-FFF2-40B4-BE49-F238E27FC236}">
                <a16:creationId xmlns:a16="http://schemas.microsoft.com/office/drawing/2014/main" xmlns="" id="{B986CE31-4422-42D3-93AE-90A08F447B9D}"/>
              </a:ext>
            </a:extLst>
          </p:cNvPr>
          <p:cNvSpPr>
            <a:spLocks noGrp="1"/>
          </p:cNvSpPr>
          <p:nvPr>
            <p:ph type="title"/>
          </p:nvPr>
        </p:nvSpPr>
        <p:spPr>
          <a:xfrm>
            <a:off x="1068227" y="92302"/>
            <a:ext cx="7571700" cy="485775"/>
          </a:xfrm>
        </p:spPr>
        <p:txBody>
          <a:bodyPr/>
          <a:lstStyle/>
          <a:p>
            <a:pPr algn="ctr"/>
            <a:r>
              <a:rPr lang="en-US" sz="24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Collaboration </a:t>
            </a:r>
            <a:r>
              <a:rPr lang="en-US" sz="2400" dirty="0" smtClean="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Diagram for Making Payment by User</a:t>
            </a:r>
            <a:endParaRPr lang="en-IN" sz="24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282" name="Google Shape;282;p3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533" y="744919"/>
            <a:ext cx="6731089" cy="4201732"/>
          </a:xfrm>
          <a:prstGeom prst="rect">
            <a:avLst/>
          </a:prstGeom>
        </p:spPr>
      </p:pic>
    </p:spTree>
    <p:extLst>
      <p:ext uri="{BB962C8B-B14F-4D97-AF65-F5344CB8AC3E}">
        <p14:creationId xmlns:p14="http://schemas.microsoft.com/office/powerpoint/2010/main" val="1824348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 name="Title 1">
            <a:extLst>
              <a:ext uri="{FF2B5EF4-FFF2-40B4-BE49-F238E27FC236}">
                <a16:creationId xmlns:a16="http://schemas.microsoft.com/office/drawing/2014/main" xmlns="" id="{226C31E5-6840-4800-B808-488A98F9C651}"/>
              </a:ext>
            </a:extLst>
          </p:cNvPr>
          <p:cNvSpPr>
            <a:spLocks noGrp="1"/>
          </p:cNvSpPr>
          <p:nvPr>
            <p:ph type="title"/>
          </p:nvPr>
        </p:nvSpPr>
        <p:spPr>
          <a:xfrm>
            <a:off x="546664" y="0"/>
            <a:ext cx="7571700" cy="463639"/>
          </a:xfrm>
        </p:spPr>
        <p:txBody>
          <a:bodyPr/>
          <a:lstStyle/>
          <a:p>
            <a:pPr algn="ct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Class Diagram</a:t>
            </a:r>
            <a:endPar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7F2583D9-462E-4001-BD09-9BEFD1125297}"/>
              </a:ext>
            </a:extLst>
          </p:cNvPr>
          <p:cNvSpPr>
            <a:spLocks noGrp="1"/>
          </p:cNvSpPr>
          <p:nvPr>
            <p:ph type="body" idx="1"/>
          </p:nvPr>
        </p:nvSpPr>
        <p:spPr>
          <a:xfrm>
            <a:off x="832684" y="231818"/>
            <a:ext cx="7571700" cy="4911681"/>
          </a:xfrm>
        </p:spPr>
        <p:txBody>
          <a:bodyPr/>
          <a:lstStyle/>
          <a:p>
            <a:pPr marL="0" indent="0" algn="just">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Class </a:t>
            </a:r>
            <a:r>
              <a:rPr lang="en-US" sz="1800" dirty="0">
                <a:latin typeface="Times New Roman" panose="02020603050405020304" pitchFamily="18" charset="0"/>
                <a:ea typeface="Cambria" panose="02040503050406030204" pitchFamily="18" charset="0"/>
                <a:cs typeface="Times New Roman" panose="02020603050405020304" pitchFamily="18" charset="0"/>
              </a:rPr>
              <a:t>diagrams contain icons representing classes, packages, interfaces, and their relationships. You can create one or more class diagrams to depict the classes at the top level of the current model; such class diagrams are themselves contained by the top level of the current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model.</a:t>
            </a:r>
          </a:p>
          <a:p>
            <a:pPr marL="0" indent="0" algn="just">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Class:</a:t>
            </a:r>
          </a:p>
          <a:p>
            <a:pPr marL="0" indent="0" algn="just">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	A </a:t>
            </a:r>
            <a:r>
              <a:rPr lang="en-US" sz="1800" dirty="0">
                <a:latin typeface="Times New Roman" panose="02020603050405020304" pitchFamily="18" charset="0"/>
                <a:ea typeface="Cambria" panose="02040503050406030204" pitchFamily="18" charset="0"/>
                <a:cs typeface="Times New Roman" panose="02020603050405020304" pitchFamily="18" charset="0"/>
              </a:rPr>
              <a:t>Class a description of a group of objects with common properties (attributes), common behavior (operations), common relationships to other objects, and common semantics. </a:t>
            </a:r>
            <a:endParaRPr lang="en-US" sz="1800" dirty="0" smtClean="0">
              <a:latin typeface="Times New Roman" panose="02020603050405020304" pitchFamily="18" charset="0"/>
              <a:ea typeface="Cambria" panose="02040503050406030204" pitchFamily="18" charset="0"/>
              <a:cs typeface="Times New Roman" panose="02020603050405020304" pitchFamily="18" charset="0"/>
            </a:endParaRPr>
          </a:p>
          <a:p>
            <a:pPr marL="0" indent="0" algn="just">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	Thus</a:t>
            </a:r>
            <a:r>
              <a:rPr lang="en-US" sz="1800" dirty="0">
                <a:latin typeface="Times New Roman" panose="02020603050405020304" pitchFamily="18" charset="0"/>
                <a:ea typeface="Cambria" panose="02040503050406030204" pitchFamily="18" charset="0"/>
                <a:cs typeface="Times New Roman" panose="02020603050405020304" pitchFamily="18" charset="0"/>
              </a:rPr>
              <a:t>, a class is a template to create objects. Each object is an instance of some  class and objects cannot be instances of more than one class.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Classes </a:t>
            </a:r>
            <a:r>
              <a:rPr lang="en-US" sz="1800" dirty="0">
                <a:latin typeface="Times New Roman" panose="02020603050405020304" pitchFamily="18" charset="0"/>
                <a:ea typeface="Cambria" panose="02040503050406030204" pitchFamily="18" charset="0"/>
                <a:cs typeface="Times New Roman" panose="02020603050405020304" pitchFamily="18" charset="0"/>
              </a:rPr>
              <a:t>should be named using the vocabulary of the domain. </a:t>
            </a:r>
            <a:endParaRPr lang="en-US" sz="1800" dirty="0" smtClean="0">
              <a:latin typeface="Times New Roman" panose="02020603050405020304" pitchFamily="18" charset="0"/>
              <a:ea typeface="Cambria" panose="02040503050406030204" pitchFamily="18" charset="0"/>
              <a:cs typeface="Times New Roman" panose="02020603050405020304" pitchFamily="18" charset="0"/>
            </a:endParaRPr>
          </a:p>
          <a:p>
            <a:pPr marL="285750" indent="-285750" algn="just">
              <a:buFont typeface="Arial" pitchFamily="34" charset="0"/>
              <a:buChar char="•"/>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In </a:t>
            </a:r>
            <a:r>
              <a:rPr lang="en-US" sz="1800" dirty="0">
                <a:latin typeface="Times New Roman" panose="02020603050405020304" pitchFamily="18" charset="0"/>
                <a:ea typeface="Cambria" panose="02040503050406030204" pitchFamily="18" charset="0"/>
                <a:cs typeface="Times New Roman" panose="02020603050405020304" pitchFamily="18" charset="0"/>
              </a:rPr>
              <a:t>the UML, classes are represented as compartmentalized rectangles. </a:t>
            </a:r>
            <a:endParaRPr lang="en-US" sz="1800" dirty="0" smtClean="0">
              <a:latin typeface="Times New Roman" panose="02020603050405020304" pitchFamily="18" charset="0"/>
              <a:ea typeface="Cambria" panose="02040503050406030204" pitchFamily="18" charset="0"/>
              <a:cs typeface="Times New Roman" panose="02020603050405020304" pitchFamily="18" charset="0"/>
            </a:endParaRPr>
          </a:p>
          <a:p>
            <a:pPr marL="285750" indent="-285750" algn="just">
              <a:buFont typeface="Arial" pitchFamily="34" charset="0"/>
              <a:buChar char="•"/>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The </a:t>
            </a:r>
            <a:r>
              <a:rPr lang="en-US" sz="1800" dirty="0">
                <a:latin typeface="Times New Roman" panose="02020603050405020304" pitchFamily="18" charset="0"/>
                <a:ea typeface="Cambria" panose="02040503050406030204" pitchFamily="18" charset="0"/>
                <a:cs typeface="Times New Roman" panose="02020603050405020304" pitchFamily="18" charset="0"/>
              </a:rPr>
              <a:t>top compartment contains the name of the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class.</a:t>
            </a:r>
          </a:p>
          <a:p>
            <a:pPr marL="285750" indent="-285750" algn="just">
              <a:buFont typeface="Arial" pitchFamily="34" charset="0"/>
              <a:buChar char="•"/>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The </a:t>
            </a:r>
            <a:r>
              <a:rPr lang="en-US" sz="1800" dirty="0">
                <a:latin typeface="Times New Roman" panose="02020603050405020304" pitchFamily="18" charset="0"/>
                <a:ea typeface="Cambria" panose="02040503050406030204" pitchFamily="18" charset="0"/>
                <a:cs typeface="Times New Roman" panose="02020603050405020304" pitchFamily="18" charset="0"/>
              </a:rPr>
              <a:t>middle compartment contains the structure of the class (attributes</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a:t>
            </a:r>
          </a:p>
          <a:p>
            <a:pPr marL="285750" indent="-285750" algn="just">
              <a:buFont typeface="Arial" pitchFamily="34" charset="0"/>
              <a:buChar char="•"/>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The </a:t>
            </a:r>
            <a:r>
              <a:rPr lang="en-US" sz="1800" dirty="0">
                <a:latin typeface="Times New Roman" panose="02020603050405020304" pitchFamily="18" charset="0"/>
                <a:ea typeface="Cambria" panose="02040503050406030204" pitchFamily="18" charset="0"/>
                <a:cs typeface="Times New Roman" panose="02020603050405020304" pitchFamily="18" charset="0"/>
              </a:rPr>
              <a:t>bottom compartment contains the behavior of the class (operations) .</a:t>
            </a:r>
          </a:p>
          <a:p>
            <a:endParaRPr lang="en-IN" sz="1800" dirty="0">
              <a:latin typeface="Times New Roman" panose="02020603050405020304" pitchFamily="18" charset="0"/>
              <a:cs typeface="Times New Roman" panose="02020603050405020304" pitchFamily="18" charset="0"/>
            </a:endParaRPr>
          </a:p>
        </p:txBody>
      </p:sp>
      <p:sp>
        <p:nvSpPr>
          <p:cNvPr id="338" name="Google Shape;338;p3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Title 1">
            <a:extLst>
              <a:ext uri="{FF2B5EF4-FFF2-40B4-BE49-F238E27FC236}">
                <a16:creationId xmlns:a16="http://schemas.microsoft.com/office/drawing/2014/main" xmlns="" id="{099E72BF-0588-424E-A2ED-93A06EEABBE5}"/>
              </a:ext>
            </a:extLst>
          </p:cNvPr>
          <p:cNvSpPr>
            <a:spLocks noGrp="1"/>
          </p:cNvSpPr>
          <p:nvPr>
            <p:ph type="title"/>
          </p:nvPr>
        </p:nvSpPr>
        <p:spPr>
          <a:xfrm>
            <a:off x="693282" y="143814"/>
            <a:ext cx="7571700" cy="420542"/>
          </a:xfrm>
        </p:spPr>
        <p:txBody>
          <a:bodyPr/>
          <a:lstStyle/>
          <a:p>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Class Diagram For </a:t>
            </a:r>
            <a:r>
              <a:rPr lang="en-US"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Managing Tour Packages by Admin</a:t>
            </a:r>
            <a:endPar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45" name="Google Shape;345;p3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750094"/>
            <a:ext cx="7599522" cy="380739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2" name="Title 1">
            <a:extLst>
              <a:ext uri="{FF2B5EF4-FFF2-40B4-BE49-F238E27FC236}">
                <a16:creationId xmlns:a16="http://schemas.microsoft.com/office/drawing/2014/main" xmlns="" id="{27E67C7B-CB9A-44A0-A815-1D56CE86EEDF}"/>
              </a:ext>
            </a:extLst>
          </p:cNvPr>
          <p:cNvSpPr>
            <a:spLocks noGrp="1"/>
          </p:cNvSpPr>
          <p:nvPr>
            <p:ph type="title"/>
          </p:nvPr>
        </p:nvSpPr>
        <p:spPr>
          <a:xfrm>
            <a:off x="786150" y="157163"/>
            <a:ext cx="7571700" cy="464343"/>
          </a:xfrm>
        </p:spPr>
        <p:txBody>
          <a:bodyPr/>
          <a:lstStyle/>
          <a:p>
            <a:pPr algn="ct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Class Diagram For </a:t>
            </a:r>
            <a:r>
              <a:rPr lang="en-US"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Making Payment</a:t>
            </a:r>
            <a:endPar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51" name="Google Shape;351;p3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638" y="778669"/>
            <a:ext cx="6791325" cy="36766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9" name="Google Shape;389;p36"/>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a:p>
        </p:txBody>
      </p:sp>
      <p:sp>
        <p:nvSpPr>
          <p:cNvPr id="386" name="Google Shape;386;p36"/>
          <p:cNvSpPr txBox="1">
            <a:spLocks noGrp="1"/>
          </p:cNvSpPr>
          <p:nvPr>
            <p:ph type="ctrTitle" idx="4294967295"/>
          </p:nvPr>
        </p:nvSpPr>
        <p:spPr>
          <a:xfrm>
            <a:off x="0" y="217488"/>
            <a:ext cx="7772400" cy="39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State Chart Model</a:t>
            </a:r>
            <a:endParaRPr sz="1400" b="1"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88" name="Google Shape;388;p36"/>
          <p:cNvSpPr txBox="1">
            <a:spLocks noGrp="1"/>
          </p:cNvSpPr>
          <p:nvPr>
            <p:ph type="body" idx="4294967295"/>
          </p:nvPr>
        </p:nvSpPr>
        <p:spPr>
          <a:xfrm>
            <a:off x="1155700" y="644525"/>
            <a:ext cx="7720013" cy="4397375"/>
          </a:xfrm>
          <a:prstGeom prst="rect">
            <a:avLst/>
          </a:prstGeom>
        </p:spPr>
        <p:txBody>
          <a:bodyPr spcFirstLastPara="1" wrap="square" lIns="91425" tIns="91425" rIns="91425" bIns="91425" anchor="t" anchorCtr="0">
            <a:noAutofit/>
          </a:bodyPr>
          <a:lstStyle/>
          <a:p>
            <a:pPr>
              <a:lnSpc>
                <a:spcPct val="90000"/>
              </a:lnSpc>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Use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cases and </a:t>
            </a:r>
            <a:r>
              <a:rPr lang="en-US" sz="1800" dirty="0">
                <a:latin typeface="Times New Roman" panose="02020603050405020304" pitchFamily="18" charset="0"/>
                <a:ea typeface="Cambria" panose="02040503050406030204" pitchFamily="18" charset="0"/>
                <a:cs typeface="Times New Roman" panose="02020603050405020304" pitchFamily="18" charset="0"/>
              </a:rPr>
              <a:t>scenarios provide a way to describe system behavior; in the form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of</a:t>
            </a:r>
          </a:p>
          <a:p>
            <a:pPr>
              <a:lnSpc>
                <a:spcPct val="90000"/>
              </a:lnSpc>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interaction </a:t>
            </a:r>
            <a:r>
              <a:rPr lang="en-US" sz="1800" dirty="0">
                <a:latin typeface="Times New Roman" panose="02020603050405020304" pitchFamily="18" charset="0"/>
                <a:ea typeface="Cambria" panose="02040503050406030204" pitchFamily="18" charset="0"/>
                <a:cs typeface="Times New Roman" panose="02020603050405020304" pitchFamily="18" charset="0"/>
              </a:rPr>
              <a:t>between objects in the system. Sometimes it is necessary to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consider</a:t>
            </a:r>
          </a:p>
          <a:p>
            <a:pPr>
              <a:lnSpc>
                <a:spcPct val="90000"/>
              </a:lnSpc>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inside </a:t>
            </a:r>
            <a:r>
              <a:rPr lang="en-US" sz="1800" dirty="0">
                <a:latin typeface="Times New Roman" panose="02020603050405020304" pitchFamily="18" charset="0"/>
                <a:ea typeface="Cambria" panose="02040503050406030204" pitchFamily="18" charset="0"/>
                <a:cs typeface="Times New Roman" panose="02020603050405020304" pitchFamily="18" charset="0"/>
              </a:rPr>
              <a:t>behavior of an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object.</a:t>
            </a:r>
          </a:p>
          <a:p>
            <a:pPr>
              <a:lnSpc>
                <a:spcPct val="90000"/>
              </a:lnSpc>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A </a:t>
            </a:r>
            <a:r>
              <a:rPr lang="en-US" sz="1800" dirty="0">
                <a:latin typeface="Times New Roman" panose="02020603050405020304" pitchFamily="18" charset="0"/>
                <a:ea typeface="Cambria" panose="02040503050406030204" pitchFamily="18" charset="0"/>
                <a:cs typeface="Times New Roman" panose="02020603050405020304" pitchFamily="18" charset="0"/>
              </a:rPr>
              <a:t>state chart diagram shows the states of a single object, the events or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messages</a:t>
            </a:r>
          </a:p>
          <a:p>
            <a:pPr>
              <a:lnSpc>
                <a:spcPct val="90000"/>
              </a:lnSpc>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that </a:t>
            </a:r>
            <a:r>
              <a:rPr lang="en-US" sz="1800" dirty="0">
                <a:latin typeface="Times New Roman" panose="02020603050405020304" pitchFamily="18" charset="0"/>
                <a:ea typeface="Cambria" panose="02040503050406030204" pitchFamily="18" charset="0"/>
                <a:cs typeface="Times New Roman" panose="02020603050405020304" pitchFamily="18" charset="0"/>
              </a:rPr>
              <a:t>cause a transition from one state to another, and the actions that result from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a</a:t>
            </a:r>
          </a:p>
          <a:p>
            <a:pPr>
              <a:lnSpc>
                <a:spcPct val="90000"/>
              </a:lnSpc>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state </a:t>
            </a:r>
            <a:r>
              <a:rPr lang="en-US" sz="1800" dirty="0">
                <a:latin typeface="Times New Roman" panose="02020603050405020304" pitchFamily="18" charset="0"/>
                <a:ea typeface="Cambria" panose="02040503050406030204" pitchFamily="18" charset="0"/>
                <a:cs typeface="Times New Roman" panose="02020603050405020304" pitchFamily="18" charset="0"/>
              </a:rPr>
              <a:t>change. As in Activity diagram , state chart diagram also contains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special</a:t>
            </a:r>
          </a:p>
          <a:p>
            <a:pPr>
              <a:lnSpc>
                <a:spcPct val="90000"/>
              </a:lnSpc>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symbols </a:t>
            </a:r>
            <a:r>
              <a:rPr lang="en-US" sz="1800" dirty="0">
                <a:latin typeface="Times New Roman" panose="02020603050405020304" pitchFamily="18" charset="0"/>
                <a:ea typeface="Cambria" panose="02040503050406030204" pitchFamily="18" charset="0"/>
                <a:cs typeface="Times New Roman" panose="02020603050405020304" pitchFamily="18" charset="0"/>
              </a:rPr>
              <a:t>for start state and stop state.</a:t>
            </a:r>
          </a:p>
          <a:p>
            <a:pPr>
              <a:lnSpc>
                <a:spcPct val="90000"/>
              </a:lnSpc>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State </a:t>
            </a:r>
            <a:r>
              <a:rPr lang="en-US" sz="1800" dirty="0">
                <a:latin typeface="Times New Roman" panose="02020603050405020304" pitchFamily="18" charset="0"/>
                <a:ea typeface="Cambria" panose="02040503050406030204" pitchFamily="18" charset="0"/>
                <a:cs typeface="Times New Roman" panose="02020603050405020304" pitchFamily="18" charset="0"/>
              </a:rPr>
              <a:t>chart diagram cannot be created for every class in the system , it is only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for those </a:t>
            </a:r>
            <a:r>
              <a:rPr lang="en-US" sz="1800" dirty="0">
                <a:latin typeface="Times New Roman" panose="02020603050405020304" pitchFamily="18" charset="0"/>
                <a:ea typeface="Cambria" panose="02040503050406030204" pitchFamily="18" charset="0"/>
                <a:cs typeface="Times New Roman" panose="02020603050405020304" pitchFamily="18" charset="0"/>
              </a:rPr>
              <a:t>class objects with significant behavior.</a:t>
            </a:r>
          </a:p>
          <a:p>
            <a:pPr>
              <a:lnSpc>
                <a:spcPct val="90000"/>
              </a:lnSpc>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State chart diagrams are closely related to activity diagrams.  The main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difference between </a:t>
            </a:r>
            <a:r>
              <a:rPr lang="en-US" sz="1800" dirty="0">
                <a:latin typeface="Times New Roman" panose="02020603050405020304" pitchFamily="18" charset="0"/>
                <a:ea typeface="Cambria" panose="02040503050406030204" pitchFamily="18" charset="0"/>
                <a:cs typeface="Times New Roman" panose="02020603050405020304" pitchFamily="18" charset="0"/>
              </a:rPr>
              <a:t>the two diagrams is state chart diagrams are state centric, while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activity diagrams </a:t>
            </a:r>
            <a:r>
              <a:rPr lang="en-US" sz="1800" dirty="0">
                <a:latin typeface="Times New Roman" panose="02020603050405020304" pitchFamily="18" charset="0"/>
                <a:ea typeface="Cambria" panose="02040503050406030204" pitchFamily="18" charset="0"/>
                <a:cs typeface="Times New Roman" panose="02020603050405020304" pitchFamily="18" charset="0"/>
              </a:rPr>
              <a:t>are activity centric.  A state chart diagram is typically used to model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the discrete </a:t>
            </a:r>
            <a:r>
              <a:rPr lang="en-US" sz="1800" dirty="0">
                <a:latin typeface="Times New Roman" panose="02020603050405020304" pitchFamily="18" charset="0"/>
                <a:ea typeface="Cambria" panose="02040503050406030204" pitchFamily="18" charset="0"/>
                <a:cs typeface="Times New Roman" panose="02020603050405020304" pitchFamily="18" charset="0"/>
              </a:rPr>
              <a:t>stages of an object’s lifetime, whereas an activity diagram is better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suited to </a:t>
            </a:r>
            <a:r>
              <a:rPr lang="en-US" sz="1800" dirty="0">
                <a:latin typeface="Times New Roman" panose="02020603050405020304" pitchFamily="18" charset="0"/>
                <a:ea typeface="Cambria" panose="02040503050406030204" pitchFamily="18" charset="0"/>
                <a:cs typeface="Times New Roman" panose="02020603050405020304" pitchFamily="18" charset="0"/>
              </a:rPr>
              <a:t>model the sequence of activities in a process.</a:t>
            </a:r>
          </a:p>
          <a:p>
            <a:pPr marL="0" lvl="0" indent="0" algn="l" rtl="0">
              <a:spcBef>
                <a:spcPts val="600"/>
              </a:spcBef>
              <a:spcAft>
                <a:spcPts val="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86150" y="157163"/>
            <a:ext cx="7571700" cy="4071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State Chart Diagram For </a:t>
            </a:r>
            <a:r>
              <a:rPr lang="en-US"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Making Payment</a:t>
            </a:r>
            <a:endParaRPr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96" name="Google Shape;396;p3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25</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616" y="624624"/>
            <a:ext cx="7078474" cy="422496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 name="Title 3">
            <a:extLst>
              <a:ext uri="{FF2B5EF4-FFF2-40B4-BE49-F238E27FC236}">
                <a16:creationId xmlns:a16="http://schemas.microsoft.com/office/drawing/2014/main" xmlns="" id="{CD766219-2C0B-4DFB-BD7F-0520FE54C521}"/>
              </a:ext>
            </a:extLst>
          </p:cNvPr>
          <p:cNvSpPr>
            <a:spLocks noGrp="1"/>
          </p:cNvSpPr>
          <p:nvPr>
            <p:ph type="ctrTitle"/>
          </p:nvPr>
        </p:nvSpPr>
        <p:spPr>
          <a:xfrm>
            <a:off x="1043327" y="287791"/>
            <a:ext cx="6922294" cy="457200"/>
          </a:xfrm>
        </p:spPr>
        <p:txBody>
          <a:bodyPr/>
          <a:lstStyle/>
          <a:p>
            <a:r>
              <a:rPr lang="en-US"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Database Tables </a:t>
            </a: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C</a:t>
            </a:r>
            <a:r>
              <a:rPr lang="en-US"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reated in Application</a:t>
            </a:r>
            <a:endParaRPr lang="en-IN" sz="32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xmlns="" id="{0B489499-EE9D-436E-94DC-09886E8BC21F}"/>
              </a:ext>
            </a:extLst>
          </p:cNvPr>
          <p:cNvSpPr>
            <a:spLocks noGrp="1"/>
          </p:cNvSpPr>
          <p:nvPr>
            <p:ph type="subTitle" idx="1"/>
          </p:nvPr>
        </p:nvSpPr>
        <p:spPr>
          <a:xfrm>
            <a:off x="1346566" y="920586"/>
            <a:ext cx="5832600" cy="685800"/>
          </a:xfrm>
        </p:spPr>
        <p:txBody>
          <a:bodyPr/>
          <a:lstStyle/>
          <a:p>
            <a:pPr algn="just"/>
            <a:r>
              <a:rPr lang="en-US" sz="2000" b="1"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Admin </a:t>
            </a:r>
            <a:r>
              <a:rPr lang="en-US" sz="2000" b="1"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Table</a:t>
            </a:r>
          </a:p>
          <a:p>
            <a:pPr algn="just"/>
            <a:r>
              <a:rPr lang="en-US" sz="1800" dirty="0" smtClean="0">
                <a:solidFill>
                  <a:schemeClr val="tx1"/>
                </a:solidFill>
                <a:latin typeface="Times New Roman" panose="02020603050405020304" pitchFamily="18" charset="0"/>
                <a:ea typeface="Cambria" panose="02040503050406030204" pitchFamily="18" charset="0"/>
                <a:cs typeface="Times New Roman" panose="02020603050405020304" pitchFamily="18" charset="0"/>
              </a:rPr>
              <a:t>       ADMIN </a:t>
            </a:r>
            <a:r>
              <a:rPr lang="en-US"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Table stores details of admins.</a:t>
            </a:r>
          </a:p>
          <a:p>
            <a:pPr algn="just"/>
            <a:endParaRPr lang="en-US" sz="18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800" dirty="0" smtClean="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  </a:t>
            </a:r>
            <a:endParaRPr lang="en-IN" sz="2000" dirty="0">
              <a:solidFill>
                <a:schemeClr val="accent6">
                  <a:lumMod val="20000"/>
                  <a:lumOff val="80000"/>
                </a:schemeClr>
              </a:solidFill>
              <a:latin typeface="Cambria Math" panose="02040503050406030204" pitchFamily="18" charset="0"/>
              <a:ea typeface="Cambria Math" panose="02040503050406030204" pitchFamily="18" charset="0"/>
            </a:endParaRPr>
          </a:p>
        </p:txBody>
      </p:sp>
      <p:sp>
        <p:nvSpPr>
          <p:cNvPr id="408" name="Google Shape;408;p39"/>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841" y="1772458"/>
            <a:ext cx="6639502" cy="3371042"/>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9035AA-CBE8-4EFD-B5A3-851CEA1A67F5}"/>
              </a:ext>
            </a:extLst>
          </p:cNvPr>
          <p:cNvSpPr>
            <a:spLocks noGrp="1"/>
          </p:cNvSpPr>
          <p:nvPr>
            <p:ph type="ctrTitle"/>
          </p:nvPr>
        </p:nvSpPr>
        <p:spPr>
          <a:xfrm>
            <a:off x="1348519" y="326043"/>
            <a:ext cx="5832600" cy="431194"/>
          </a:xfrm>
        </p:spPr>
        <p:txBody>
          <a:bodyPr/>
          <a:lstStyle/>
          <a:p>
            <a:r>
              <a:rPr lang="en-US" sz="20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User Table </a:t>
            </a:r>
          </a:p>
        </p:txBody>
      </p:sp>
      <p:sp>
        <p:nvSpPr>
          <p:cNvPr id="3" name="Subtitle 2">
            <a:extLst>
              <a:ext uri="{FF2B5EF4-FFF2-40B4-BE49-F238E27FC236}">
                <a16:creationId xmlns:a16="http://schemas.microsoft.com/office/drawing/2014/main" xmlns="" id="{7AE9AAB4-AC91-4A79-80C2-E1DC654941BE}"/>
              </a:ext>
            </a:extLst>
          </p:cNvPr>
          <p:cNvSpPr>
            <a:spLocks noGrp="1"/>
          </p:cNvSpPr>
          <p:nvPr>
            <p:ph type="subTitle" idx="1"/>
          </p:nvPr>
        </p:nvSpPr>
        <p:spPr>
          <a:xfrm>
            <a:off x="1614060" y="654413"/>
            <a:ext cx="5832600" cy="560365"/>
          </a:xfrm>
        </p:spPr>
        <p:txBody>
          <a:bodyPr/>
          <a:lstStyle/>
          <a:p>
            <a:r>
              <a:rPr lang="en-US"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USERS table store the details of users.</a:t>
            </a:r>
          </a:p>
          <a:p>
            <a:endParaRPr lang="en-IN" sz="180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285" y="1269999"/>
            <a:ext cx="6430886" cy="3396343"/>
          </a:xfrm>
          <a:prstGeom prst="rect">
            <a:avLst/>
          </a:prstGeom>
        </p:spPr>
      </p:pic>
    </p:spTree>
    <p:extLst>
      <p:ext uri="{BB962C8B-B14F-4D97-AF65-F5344CB8AC3E}">
        <p14:creationId xmlns:p14="http://schemas.microsoft.com/office/powerpoint/2010/main" val="2748533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a:extLst>
              <a:ext uri="{FF2B5EF4-FFF2-40B4-BE49-F238E27FC236}">
                <a16:creationId xmlns:a16="http://schemas.microsoft.com/office/drawing/2014/main" xmlns="" id="{3BEE1DE0-2ABC-4CE1-A572-D796E23406EA}"/>
              </a:ext>
            </a:extLst>
          </p:cNvPr>
          <p:cNvSpPr>
            <a:spLocks noGrp="1"/>
          </p:cNvSpPr>
          <p:nvPr>
            <p:ph type="ctrTitle"/>
          </p:nvPr>
        </p:nvSpPr>
        <p:spPr>
          <a:xfrm>
            <a:off x="949237" y="141327"/>
            <a:ext cx="5832600" cy="409762"/>
          </a:xfrm>
        </p:spPr>
        <p:txBody>
          <a:bodyPr/>
          <a:lstStyle/>
          <a:p>
            <a:r>
              <a:rPr lang="en-US"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Person Table</a:t>
            </a:r>
            <a:endParaRPr lang="en-IN" sz="28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982D9ECC-30F5-4AF4-A568-142F750F9ACC}"/>
              </a:ext>
            </a:extLst>
          </p:cNvPr>
          <p:cNvSpPr>
            <a:spLocks noGrp="1"/>
          </p:cNvSpPr>
          <p:nvPr>
            <p:ph type="subTitle" idx="1"/>
          </p:nvPr>
        </p:nvSpPr>
        <p:spPr>
          <a:xfrm>
            <a:off x="1248228" y="601889"/>
            <a:ext cx="6419436" cy="515711"/>
          </a:xfrm>
        </p:spPr>
        <p:txBody>
          <a:bodyPr/>
          <a:lstStyle/>
          <a:p>
            <a:r>
              <a:rPr lang="en-IN" sz="1800" dirty="0" smtClean="0">
                <a:solidFill>
                  <a:schemeClr val="tx1"/>
                </a:solidFill>
                <a:latin typeface="Times New Roman" panose="02020603050405020304" pitchFamily="18" charset="0"/>
                <a:cs typeface="Times New Roman" panose="02020603050405020304" pitchFamily="18" charset="0"/>
              </a:rPr>
              <a:t>PERSON Table stores personal details of admin and user</a:t>
            </a: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483" name="Google Shape;483;p41"/>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890" y="1168400"/>
            <a:ext cx="6734112" cy="240211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10343" y="199801"/>
            <a:ext cx="5832600" cy="534251"/>
          </a:xfrm>
        </p:spPr>
        <p:txBody>
          <a:bodyPr/>
          <a:lstStyle/>
          <a:p>
            <a:r>
              <a:rPr lang="en-US" sz="2000" dirty="0" smtClean="0">
                <a:solidFill>
                  <a:schemeClr val="accent2">
                    <a:lumMod val="75000"/>
                  </a:schemeClr>
                </a:solidFill>
                <a:latin typeface="Times New Roman" panose="02020603050405020304" pitchFamily="18" charset="0"/>
                <a:cs typeface="Times New Roman" panose="02020603050405020304" pitchFamily="18" charset="0"/>
              </a:rPr>
              <a:t>Tour Package details</a:t>
            </a:r>
            <a:endParaRPr lang="en-US" sz="2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1B45D7ED-BA80-40CF-929F-FF8BAF5623C6}"/>
              </a:ext>
            </a:extLst>
          </p:cNvPr>
          <p:cNvSpPr>
            <a:spLocks noGrp="1"/>
          </p:cNvSpPr>
          <p:nvPr>
            <p:ph type="subTitle" idx="1"/>
          </p:nvPr>
        </p:nvSpPr>
        <p:spPr>
          <a:xfrm>
            <a:off x="1408246" y="632454"/>
            <a:ext cx="5832600" cy="1031700"/>
          </a:xfrm>
        </p:spPr>
        <p:txBody>
          <a:bodyPr/>
          <a:lstStyle/>
          <a:p>
            <a:r>
              <a:rPr lang="en-US"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TOUR PACKAGES Table stores details of different tour packages.</a:t>
            </a:r>
            <a:endParaRPr lang="en-IN"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3" y="1582057"/>
            <a:ext cx="6188232" cy="2692400"/>
          </a:xfrm>
          <a:prstGeom prst="rect">
            <a:avLst/>
          </a:prstGeom>
        </p:spPr>
      </p:pic>
    </p:spTree>
    <p:extLst>
      <p:ext uri="{BB962C8B-B14F-4D97-AF65-F5344CB8AC3E}">
        <p14:creationId xmlns:p14="http://schemas.microsoft.com/office/powerpoint/2010/main" val="2367470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title"/>
          </p:nvPr>
        </p:nvSpPr>
        <p:spPr>
          <a:xfrm>
            <a:off x="820016" y="319409"/>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b="1" dirty="0">
                <a:solidFill>
                  <a:schemeClr val="accent2">
                    <a:lumMod val="75000"/>
                  </a:schemeClr>
                </a:solidFill>
                <a:latin typeface="Times New Roman" panose="02020603050405020304" pitchFamily="18" charset="0"/>
                <a:cs typeface="Times New Roman" panose="02020603050405020304" pitchFamily="18" charset="0"/>
              </a:rPr>
              <a:t>PROBLEM STATEMENT</a:t>
            </a:r>
            <a:endParaRPr sz="24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87" name="Google Shape;87;p14"/>
          <p:cNvSpPr txBox="1">
            <a:spLocks noGrp="1"/>
          </p:cNvSpPr>
          <p:nvPr>
            <p:ph type="body" idx="1"/>
          </p:nvPr>
        </p:nvSpPr>
        <p:spPr>
          <a:xfrm>
            <a:off x="1008230" y="841780"/>
            <a:ext cx="7195271" cy="4301671"/>
          </a:xfrm>
          <a:prstGeom prst="rect">
            <a:avLst/>
          </a:prstGeom>
        </p:spPr>
        <p:txBody>
          <a:bodyPr spcFirstLastPara="1" wrap="square" lIns="91425" tIns="91425" rIns="91425" bIns="91425" anchor="t" anchorCtr="0">
            <a:noAutofit/>
          </a:bodyPr>
          <a:lstStyle/>
          <a:p>
            <a:pPr>
              <a:buNone/>
            </a:pPr>
            <a:r>
              <a:rPr lang="en-IN" sz="1800" dirty="0" smtClean="0">
                <a:latin typeface="Times New Roman" pitchFamily="18" charset="0"/>
                <a:cs typeface="Times New Roman" pitchFamily="18" charset="0"/>
              </a:rPr>
              <a:t>	This software is highly programmed in order to provide best services to customers and various travelling agents in the field of tourisms activities such as bookings, accommodations, tourism spot details.  This integrated software offers one of the best ways of managing all the travel related businesses.</a:t>
            </a:r>
          </a:p>
          <a:p>
            <a:pPr marL="76200" indent="0">
              <a:buNone/>
            </a:pPr>
            <a:r>
              <a:rPr lang="en-IN" sz="1800" dirty="0" smtClean="0">
                <a:latin typeface="Times New Roman" pitchFamily="18" charset="0"/>
                <a:cs typeface="Times New Roman" pitchFamily="18" charset="0"/>
              </a:rPr>
              <a:t>	</a:t>
            </a:r>
            <a:r>
              <a:rPr lang="en-IN" sz="1800" smtClean="0">
                <a:latin typeface="Times New Roman" pitchFamily="18" charset="0"/>
                <a:cs typeface="Times New Roman" pitchFamily="18" charset="0"/>
              </a:rPr>
              <a:t> The </a:t>
            </a:r>
            <a:r>
              <a:rPr lang="en-IN" sz="1800" dirty="0" smtClean="0">
                <a:latin typeface="Times New Roman" pitchFamily="18" charset="0"/>
                <a:cs typeface="Times New Roman" pitchFamily="18" charset="0"/>
              </a:rPr>
              <a:t>user needs to visit travel agency office to plan any tour.  It involves 	a lot of manual paperwork, and customers need to stay in the queue for a 	long time.  The present systems are inadequate in providing information 	and advice to the agencies and customers about tour plans.  Most of the 	time agencies have to rely on local information sources and on their 	experience regarding time and cost.</a:t>
            </a:r>
            <a:br>
              <a:rPr lang="en-IN" sz="1800" dirty="0" smtClean="0">
                <a:latin typeface="Times New Roman" pitchFamily="18" charset="0"/>
                <a:cs typeface="Times New Roman" pitchFamily="18" charset="0"/>
              </a:rPr>
            </a:br>
            <a:r>
              <a:rPr lang="en-IN" sz="1800" dirty="0" smtClean="0">
                <a:latin typeface="Times New Roman" pitchFamily="18" charset="0"/>
                <a:cs typeface="Times New Roman" pitchFamily="18" charset="0"/>
              </a:rPr>
              <a:t/>
            </a:r>
            <a:br>
              <a:rPr lang="en-IN" sz="1800" dirty="0" smtClean="0">
                <a:latin typeface="Times New Roman" pitchFamily="18" charset="0"/>
                <a:cs typeface="Times New Roman" pitchFamily="18" charset="0"/>
              </a:rPr>
            </a:br>
            <a:endParaRPr sz="1800" dirty="0">
              <a:latin typeface="Times New Roman" pitchFamily="18" charset="0"/>
              <a:cs typeface="Times New Roman" pitchFamily="18" charset="0"/>
            </a:endParaRPr>
          </a:p>
        </p:txBody>
      </p:sp>
      <p:sp>
        <p:nvSpPr>
          <p:cNvPr id="92" name="Google Shape;92;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8743" y="533164"/>
            <a:ext cx="6070671" cy="584436"/>
          </a:xfrm>
        </p:spPr>
        <p:txBody>
          <a:bodyPr/>
          <a:lstStyle/>
          <a:p>
            <a:r>
              <a:rPr lang="en-US" sz="2000" dirty="0" smtClean="0">
                <a:solidFill>
                  <a:schemeClr val="accent2">
                    <a:lumMod val="75000"/>
                  </a:schemeClr>
                </a:solidFill>
                <a:latin typeface="Times New Roman" panose="02020603050405020304" pitchFamily="18" charset="0"/>
                <a:cs typeface="Times New Roman" panose="02020603050405020304" pitchFamily="18" charset="0"/>
              </a:rPr>
              <a:t>PAYMENT TABLE</a:t>
            </a:r>
            <a:endParaRPr lang="en-US" sz="2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088572" y="1117600"/>
            <a:ext cx="7743371" cy="646331"/>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PAYMENT Table stores the details of user , tour package, from date and end date.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238" y="1858299"/>
            <a:ext cx="6237705" cy="3001183"/>
          </a:xfrm>
          <a:prstGeom prst="rect">
            <a:avLst/>
          </a:prstGeom>
        </p:spPr>
      </p:pic>
    </p:spTree>
    <p:extLst>
      <p:ext uri="{BB962C8B-B14F-4D97-AF65-F5344CB8AC3E}">
        <p14:creationId xmlns:p14="http://schemas.microsoft.com/office/powerpoint/2010/main" val="4223257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13A5B31D-7C8A-4C98-BFAC-F45EC7C87180}"/>
              </a:ext>
            </a:extLst>
          </p:cNvPr>
          <p:cNvSpPr>
            <a:spLocks noGrp="1"/>
          </p:cNvSpPr>
          <p:nvPr>
            <p:ph type="body" idx="1"/>
          </p:nvPr>
        </p:nvSpPr>
        <p:spPr>
          <a:xfrm>
            <a:off x="457200" y="57150"/>
            <a:ext cx="8229600" cy="978694"/>
          </a:xfrm>
        </p:spPr>
        <p:txBody>
          <a:bodyPr/>
          <a:lstStyle/>
          <a:p>
            <a:r>
              <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APPLICATION IMPLEMENTATION </a:t>
            </a:r>
            <a:r>
              <a:rPr lang="en-IN"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SCREENSHOTS</a:t>
            </a:r>
            <a:endParaRPr lang="en-IN" sz="2000" dirty="0">
              <a:solidFill>
                <a:schemeClr val="tx2">
                  <a:lumMod val="25000"/>
                </a:schemeClr>
              </a:solidFill>
              <a:latin typeface="Times New Roman" panose="02020603050405020304" pitchFamily="18" charset="0"/>
              <a:ea typeface="Cambria Math" panose="02040503050406030204" pitchFamily="18" charset="0"/>
              <a:cs typeface="Times New Roman" panose="02020603050405020304" pitchFamily="18" charset="0"/>
            </a:endParaRPr>
          </a:p>
          <a:p>
            <a:endParaRPr lang="en-IN" sz="2400" dirty="0">
              <a:solidFill>
                <a:schemeClr val="accent2">
                  <a:lumMod val="75000"/>
                </a:schemeClr>
              </a:solidFill>
              <a:latin typeface="Cambria Math" panose="02040503050406030204" pitchFamily="18" charset="0"/>
              <a:ea typeface="Cambria Math" panose="02040503050406030204" pitchFamily="18" charset="0"/>
            </a:endParaRPr>
          </a:p>
          <a:p>
            <a:endParaRPr lang="en-IN" sz="2400" dirty="0">
              <a:solidFill>
                <a:schemeClr val="accent2">
                  <a:lumMod val="75000"/>
                </a:schemeClr>
              </a:solidFill>
              <a:latin typeface="Cambria Math" panose="02040503050406030204" pitchFamily="18" charset="0"/>
              <a:ea typeface="Cambria Math" panose="020405030504060302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62" y="656823"/>
            <a:ext cx="8680361" cy="4024647"/>
          </a:xfrm>
          <a:prstGeom prst="rect">
            <a:avLst/>
          </a:prstGeom>
        </p:spPr>
      </p:pic>
    </p:spTree>
    <p:extLst>
      <p:ext uri="{BB962C8B-B14F-4D97-AF65-F5344CB8AC3E}">
        <p14:creationId xmlns:p14="http://schemas.microsoft.com/office/powerpoint/2010/main" val="3171398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539AEC2-B00F-4DAD-8EBA-96ADA3D2DAD6}"/>
              </a:ext>
            </a:extLst>
          </p:cNvPr>
          <p:cNvSpPr>
            <a:spLocks noGrp="1"/>
          </p:cNvSpPr>
          <p:nvPr>
            <p:ph type="body" idx="1"/>
          </p:nvPr>
        </p:nvSpPr>
        <p:spPr>
          <a:xfrm>
            <a:off x="142573" y="-128789"/>
            <a:ext cx="8229600" cy="405685"/>
          </a:xfrm>
        </p:spPr>
        <p:txBody>
          <a:bodyPr/>
          <a:lstStyle/>
          <a:p>
            <a:r>
              <a:rPr lang="en-IN"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HOME PAGE</a:t>
            </a:r>
          </a:p>
        </p:txBody>
      </p:sp>
      <p:sp>
        <p:nvSpPr>
          <p:cNvPr id="3" name="Slide Number Placeholder 2">
            <a:extLst>
              <a:ext uri="{FF2B5EF4-FFF2-40B4-BE49-F238E27FC236}">
                <a16:creationId xmlns:a16="http://schemas.microsoft.com/office/drawing/2014/main" xmlns="" id="{17DE28EB-1F88-4DAF-94F9-08925F7C4F6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32</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 y="425003"/>
            <a:ext cx="9143908" cy="4718497"/>
          </a:xfrm>
          <a:prstGeom prst="rect">
            <a:avLst/>
          </a:prstGeom>
        </p:spPr>
      </p:pic>
    </p:spTree>
    <p:extLst>
      <p:ext uri="{BB962C8B-B14F-4D97-AF65-F5344CB8AC3E}">
        <p14:creationId xmlns:p14="http://schemas.microsoft.com/office/powerpoint/2010/main" val="3452873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6310CEE-FDAB-46B6-B3FD-B15F1DA5DABF}"/>
              </a:ext>
            </a:extLst>
          </p:cNvPr>
          <p:cNvSpPr>
            <a:spLocks noGrp="1"/>
          </p:cNvSpPr>
          <p:nvPr>
            <p:ph type="body" idx="1"/>
          </p:nvPr>
        </p:nvSpPr>
        <p:spPr>
          <a:xfrm>
            <a:off x="457108" y="47768"/>
            <a:ext cx="8229600" cy="457199"/>
          </a:xfrm>
        </p:spPr>
        <p:txBody>
          <a:bodyPr/>
          <a:lstStyle/>
          <a:p>
            <a:r>
              <a:rPr lang="en-US"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ABOUT US PAGE</a:t>
            </a:r>
            <a:endParaRPr lang="en-IN" sz="11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xmlns="" id="{F66A3A36-0CFE-4EEA-8FA8-D12D43489DC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507" y="648269"/>
            <a:ext cx="7970202" cy="4299044"/>
          </a:xfrm>
          <a:prstGeom prst="rect">
            <a:avLst/>
          </a:prstGeom>
        </p:spPr>
      </p:pic>
    </p:spTree>
    <p:extLst>
      <p:ext uri="{BB962C8B-B14F-4D97-AF65-F5344CB8AC3E}">
        <p14:creationId xmlns:p14="http://schemas.microsoft.com/office/powerpoint/2010/main" val="382988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B77A901-B2EA-4DD5-92BF-8A3F7888313D}"/>
              </a:ext>
            </a:extLst>
          </p:cNvPr>
          <p:cNvSpPr>
            <a:spLocks noGrp="1"/>
          </p:cNvSpPr>
          <p:nvPr>
            <p:ph type="body" idx="1"/>
          </p:nvPr>
        </p:nvSpPr>
        <p:spPr>
          <a:xfrm>
            <a:off x="0" y="157163"/>
            <a:ext cx="8229600" cy="487836"/>
          </a:xfrm>
        </p:spPr>
        <p:txBody>
          <a:bodyPr/>
          <a:lstStyle/>
          <a:p>
            <a:r>
              <a:rPr lang="en-IN"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CONTACT PAGE</a:t>
            </a:r>
            <a:endParaRPr lang="en-IN" sz="20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xmlns="" id="{F5A0C5EE-0FD6-4390-BEA6-F7D707A2916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34</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928" y="823418"/>
            <a:ext cx="8331959" cy="4200750"/>
          </a:xfrm>
          <a:prstGeom prst="rect">
            <a:avLst/>
          </a:prstGeom>
        </p:spPr>
      </p:pic>
    </p:spTree>
    <p:extLst>
      <p:ext uri="{BB962C8B-B14F-4D97-AF65-F5344CB8AC3E}">
        <p14:creationId xmlns:p14="http://schemas.microsoft.com/office/powerpoint/2010/main" val="985870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E122FE-FFF7-49BD-95CE-DD83C5FE55B2}"/>
              </a:ext>
            </a:extLst>
          </p:cNvPr>
          <p:cNvSpPr>
            <a:spLocks noGrp="1"/>
          </p:cNvSpPr>
          <p:nvPr>
            <p:ph type="body" idx="1"/>
          </p:nvPr>
        </p:nvSpPr>
        <p:spPr>
          <a:xfrm>
            <a:off x="92777" y="297730"/>
            <a:ext cx="8229600" cy="368700"/>
          </a:xfrm>
        </p:spPr>
        <p:txBody>
          <a:bodyPr/>
          <a:lstStyle/>
          <a:p>
            <a:r>
              <a:rPr lang="en-IN"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 LOGIN FORM</a:t>
            </a:r>
          </a:p>
        </p:txBody>
      </p:sp>
      <p:sp>
        <p:nvSpPr>
          <p:cNvPr id="3" name="Slide Number Placeholder 2">
            <a:extLst>
              <a:ext uri="{FF2B5EF4-FFF2-40B4-BE49-F238E27FC236}">
                <a16:creationId xmlns:a16="http://schemas.microsoft.com/office/drawing/2014/main" xmlns="" id="{C4C757C4-7C69-48B0-8D28-BB7C922652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35</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48" y="839338"/>
            <a:ext cx="7708229" cy="4244454"/>
          </a:xfrm>
          <a:prstGeom prst="rect">
            <a:avLst/>
          </a:prstGeom>
        </p:spPr>
      </p:pic>
    </p:spTree>
    <p:extLst>
      <p:ext uri="{BB962C8B-B14F-4D97-AF65-F5344CB8AC3E}">
        <p14:creationId xmlns:p14="http://schemas.microsoft.com/office/powerpoint/2010/main" val="1727640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36</a:t>
            </a:fld>
            <a:endParaRPr lang="en"/>
          </a:p>
        </p:txBody>
      </p:sp>
      <p:sp>
        <p:nvSpPr>
          <p:cNvPr id="3" name="TextBox 2"/>
          <p:cNvSpPr txBox="1"/>
          <p:nvPr/>
        </p:nvSpPr>
        <p:spPr>
          <a:xfrm>
            <a:off x="1944915" y="134310"/>
            <a:ext cx="4978400" cy="400110"/>
          </a:xfrm>
          <a:prstGeom prst="rect">
            <a:avLst/>
          </a:prstGeom>
          <a:noFill/>
        </p:spPr>
        <p:txBody>
          <a:bodyPr wrap="square" rtlCol="0">
            <a:spAutoFit/>
          </a:bodyPr>
          <a:lstStyle/>
          <a:p>
            <a:pPr algn="ctr"/>
            <a:r>
              <a:rPr lang="en-US" sz="2000" dirty="0" smtClean="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AFTER LOGIN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747485"/>
            <a:ext cx="8672286" cy="4267201"/>
          </a:xfrm>
          <a:prstGeom prst="rect">
            <a:avLst/>
          </a:prstGeom>
        </p:spPr>
      </p:pic>
    </p:spTree>
    <p:extLst>
      <p:ext uri="{BB962C8B-B14F-4D97-AF65-F5344CB8AC3E}">
        <p14:creationId xmlns:p14="http://schemas.microsoft.com/office/powerpoint/2010/main" val="412875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E122FE-FFF7-49BD-95CE-DD83C5FE55B2}"/>
              </a:ext>
            </a:extLst>
          </p:cNvPr>
          <p:cNvSpPr>
            <a:spLocks noGrp="1"/>
          </p:cNvSpPr>
          <p:nvPr>
            <p:ph type="body" idx="1"/>
          </p:nvPr>
        </p:nvSpPr>
        <p:spPr>
          <a:xfrm>
            <a:off x="92777" y="143183"/>
            <a:ext cx="8229600" cy="368700"/>
          </a:xfrm>
        </p:spPr>
        <p:txBody>
          <a:bodyPr/>
          <a:lstStyle/>
          <a:p>
            <a:r>
              <a:rPr lang="en-IN"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VIEW </a:t>
            </a:r>
            <a:r>
              <a:rPr lang="en-IN" sz="20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PROFILE</a:t>
            </a:r>
          </a:p>
        </p:txBody>
      </p:sp>
      <p:sp>
        <p:nvSpPr>
          <p:cNvPr id="3" name="Slide Number Placeholder 2">
            <a:extLst>
              <a:ext uri="{FF2B5EF4-FFF2-40B4-BE49-F238E27FC236}">
                <a16:creationId xmlns:a16="http://schemas.microsoft.com/office/drawing/2014/main" xmlns="" id="{C4C757C4-7C69-48B0-8D28-BB7C922652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37</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77" y="852317"/>
            <a:ext cx="8718998" cy="4170587"/>
          </a:xfrm>
          <a:prstGeom prst="rect">
            <a:avLst/>
          </a:prstGeom>
        </p:spPr>
      </p:pic>
    </p:spTree>
    <p:extLst>
      <p:ext uri="{BB962C8B-B14F-4D97-AF65-F5344CB8AC3E}">
        <p14:creationId xmlns:p14="http://schemas.microsoft.com/office/powerpoint/2010/main" val="3649170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E122FE-FFF7-49BD-95CE-DD83C5FE55B2}"/>
              </a:ext>
            </a:extLst>
          </p:cNvPr>
          <p:cNvSpPr>
            <a:spLocks noGrp="1"/>
          </p:cNvSpPr>
          <p:nvPr>
            <p:ph type="body" idx="1"/>
          </p:nvPr>
        </p:nvSpPr>
        <p:spPr>
          <a:xfrm>
            <a:off x="92777" y="297730"/>
            <a:ext cx="8229600" cy="368700"/>
          </a:xfrm>
        </p:spPr>
        <p:txBody>
          <a:bodyPr/>
          <a:lstStyle/>
          <a:p>
            <a:r>
              <a:rPr lang="en-IN"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CHANGE </a:t>
            </a:r>
            <a:r>
              <a:rPr lang="en-IN" sz="20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PASSWORD</a:t>
            </a:r>
          </a:p>
        </p:txBody>
      </p:sp>
      <p:sp>
        <p:nvSpPr>
          <p:cNvPr id="3" name="Slide Number Placeholder 2">
            <a:extLst>
              <a:ext uri="{FF2B5EF4-FFF2-40B4-BE49-F238E27FC236}">
                <a16:creationId xmlns:a16="http://schemas.microsoft.com/office/drawing/2014/main" xmlns="" id="{C4C757C4-7C69-48B0-8D28-BB7C922652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25" y="888642"/>
            <a:ext cx="8706120" cy="3966694"/>
          </a:xfrm>
          <a:prstGeom prst="rect">
            <a:avLst/>
          </a:prstGeom>
        </p:spPr>
      </p:pic>
    </p:spTree>
    <p:extLst>
      <p:ext uri="{BB962C8B-B14F-4D97-AF65-F5344CB8AC3E}">
        <p14:creationId xmlns:p14="http://schemas.microsoft.com/office/powerpoint/2010/main" val="2457651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8699" y="-152400"/>
            <a:ext cx="5807400" cy="1159800"/>
          </a:xfrm>
        </p:spPr>
        <p:txBody>
          <a:bodyPr/>
          <a:lstStyle/>
          <a:p>
            <a:pPr algn="ctr"/>
            <a:r>
              <a:rPr lang="en-US" sz="2000" b="0" dirty="0" smtClean="0">
                <a:solidFill>
                  <a:schemeClr val="accent2">
                    <a:lumMod val="75000"/>
                  </a:schemeClr>
                </a:solidFill>
                <a:latin typeface="Times New Roman" panose="02020603050405020304" pitchFamily="18" charset="0"/>
                <a:cs typeface="Times New Roman" panose="02020603050405020304" pitchFamily="18" charset="0"/>
              </a:rPr>
              <a:t>REGISTER FORM</a:t>
            </a:r>
            <a:endParaRPr lang="en-US" sz="2000" b="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28" y="849086"/>
            <a:ext cx="8773885" cy="4136572"/>
          </a:xfrm>
          <a:prstGeom prst="rect">
            <a:avLst/>
          </a:prstGeom>
        </p:spPr>
      </p:pic>
    </p:spTree>
    <p:extLst>
      <p:ext uri="{BB962C8B-B14F-4D97-AF65-F5344CB8AC3E}">
        <p14:creationId xmlns:p14="http://schemas.microsoft.com/office/powerpoint/2010/main" val="363333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2" name="Title 1">
            <a:extLst>
              <a:ext uri="{FF2B5EF4-FFF2-40B4-BE49-F238E27FC236}">
                <a16:creationId xmlns:a16="http://schemas.microsoft.com/office/drawing/2014/main" xmlns="" id="{EACBCF67-525B-4172-851E-C8CFE1656653}"/>
              </a:ext>
            </a:extLst>
          </p:cNvPr>
          <p:cNvSpPr>
            <a:spLocks noGrp="1"/>
          </p:cNvSpPr>
          <p:nvPr>
            <p:ph type="title"/>
          </p:nvPr>
        </p:nvSpPr>
        <p:spPr>
          <a:xfrm>
            <a:off x="1228836" y="311019"/>
            <a:ext cx="7571700" cy="702600"/>
          </a:xfrm>
        </p:spPr>
        <p:txBody>
          <a:bodyPr/>
          <a:lstStyle/>
          <a:p>
            <a:pPr algn="ctr"/>
            <a:r>
              <a:rPr lang="en-US" sz="2400" b="1" dirty="0">
                <a:solidFill>
                  <a:schemeClr val="accent2">
                    <a:lumMod val="75000"/>
                  </a:schemeClr>
                </a:solidFill>
                <a:latin typeface="Times New Roman" panose="02020603050405020304" pitchFamily="18" charset="0"/>
                <a:cs typeface="Times New Roman" panose="02020603050405020304" pitchFamily="18" charset="0"/>
              </a:rPr>
              <a:t>PROBLEM STATEMENT</a:t>
            </a:r>
            <a:endParaRPr lang="en-IN" sz="2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947E9E6D-13F5-4F20-89FA-457ABE2DFC68}"/>
              </a:ext>
            </a:extLst>
          </p:cNvPr>
          <p:cNvSpPr>
            <a:spLocks noGrp="1"/>
          </p:cNvSpPr>
          <p:nvPr>
            <p:ph type="body" idx="1"/>
          </p:nvPr>
        </p:nvSpPr>
        <p:spPr>
          <a:xfrm>
            <a:off x="786150" y="1064419"/>
            <a:ext cx="7571700" cy="3770881"/>
          </a:xfrm>
        </p:spPr>
        <p:txBody>
          <a:bodyPr/>
          <a:lstStyle/>
          <a:p>
            <a:pPr>
              <a:buFont typeface="Arial" pitchFamily="34" charset="0"/>
              <a:buChar char="•"/>
            </a:pPr>
            <a:r>
              <a:rPr lang="en-IN" sz="1800" dirty="0" smtClean="0">
                <a:latin typeface="Times New Roman" pitchFamily="18" charset="0"/>
                <a:cs typeface="Times New Roman" pitchFamily="18" charset="0"/>
              </a:rPr>
              <a:t>The proposed system is highly automated and makes the travelling activities much easier and flexible.  The user can get the very right information at the very right time.  Customers can get the knowledge of the hotels and vehicles they are going to use in their trip prior to their starting of trip.  The user gets complete information about the various tourist places based on users on their time, cost, source and destination places.</a:t>
            </a:r>
          </a:p>
          <a:p>
            <a:pPr>
              <a:buFont typeface="Arial" pitchFamily="34" charset="0"/>
              <a:buChar char="•"/>
            </a:pPr>
            <a:r>
              <a:rPr lang="en-IN" sz="1800" dirty="0" smtClean="0">
                <a:latin typeface="Times New Roman" pitchFamily="18" charset="0"/>
                <a:cs typeface="Times New Roman" pitchFamily="18" charset="0"/>
              </a:rPr>
              <a:t>The user can do modifications within three days before of their start of journey, like:</a:t>
            </a:r>
          </a:p>
          <a:p>
            <a:pPr fontAlgn="base">
              <a:buFont typeface="Arial" pitchFamily="34" charset="0"/>
              <a:buChar char="•"/>
            </a:pPr>
            <a:r>
              <a:rPr lang="en-IN" sz="1800" dirty="0" smtClean="0">
                <a:latin typeface="Times New Roman" pitchFamily="18" charset="0"/>
                <a:cs typeface="Times New Roman" pitchFamily="18" charset="0"/>
              </a:rPr>
              <a:t>Regarding the visiting places</a:t>
            </a:r>
          </a:p>
          <a:p>
            <a:pPr fontAlgn="base">
              <a:buFont typeface="Arial" pitchFamily="34" charset="0"/>
              <a:buChar char="•"/>
            </a:pPr>
            <a:r>
              <a:rPr lang="en-IN" sz="1800" dirty="0" smtClean="0">
                <a:latin typeface="Times New Roman" pitchFamily="18" charset="0"/>
                <a:cs typeface="Times New Roman" pitchFamily="18" charset="0"/>
              </a:rPr>
              <a:t>Regarding the number of passengers</a:t>
            </a:r>
          </a:p>
          <a:p>
            <a:pPr fontAlgn="base">
              <a:buFont typeface="Arial" pitchFamily="34" charset="0"/>
              <a:buChar char="•"/>
            </a:pPr>
            <a:r>
              <a:rPr lang="en-IN" sz="1800" dirty="0" smtClean="0">
                <a:latin typeface="Times New Roman" pitchFamily="18" charset="0"/>
                <a:cs typeface="Times New Roman" pitchFamily="18" charset="0"/>
              </a:rPr>
              <a:t>Regarding the hotel residencies</a:t>
            </a:r>
            <a:r>
              <a:rPr lang="en-IN" dirty="0" smtClean="0"/>
              <a:t/>
            </a:r>
            <a:br>
              <a:rPr lang="en-IN" dirty="0" smtClean="0"/>
            </a:br>
            <a:endParaRPr lang="en-IN" dirty="0"/>
          </a:p>
        </p:txBody>
      </p:sp>
      <p:sp>
        <p:nvSpPr>
          <p:cNvPr id="99" name="Google Shape;99;p1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62140" y="86883"/>
            <a:ext cx="5832600" cy="784800"/>
          </a:xfrm>
        </p:spPr>
        <p:txBody>
          <a:bodyPr/>
          <a:lstStyle/>
          <a:p>
            <a:pPr algn="ctr"/>
            <a:r>
              <a:rPr lang="en-US" sz="2000" dirty="0" smtClean="0">
                <a:solidFill>
                  <a:schemeClr val="accent2">
                    <a:lumMod val="75000"/>
                  </a:schemeClr>
                </a:solidFill>
                <a:latin typeface="Times New Roman" panose="02020603050405020304" pitchFamily="18" charset="0"/>
                <a:cs typeface="Times New Roman" panose="02020603050405020304" pitchFamily="18" charset="0"/>
              </a:rPr>
              <a:t>UPDATE PROFILE </a:t>
            </a:r>
            <a:endParaRPr lang="en-US" sz="20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9" y="616857"/>
            <a:ext cx="8563428" cy="4209143"/>
          </a:xfrm>
          <a:prstGeom prst="rect">
            <a:avLst/>
          </a:prstGeom>
        </p:spPr>
      </p:pic>
    </p:spTree>
    <p:extLst>
      <p:ext uri="{BB962C8B-B14F-4D97-AF65-F5344CB8AC3E}">
        <p14:creationId xmlns:p14="http://schemas.microsoft.com/office/powerpoint/2010/main" val="195744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E122FE-FFF7-49BD-95CE-DD83C5FE55B2}"/>
              </a:ext>
            </a:extLst>
          </p:cNvPr>
          <p:cNvSpPr>
            <a:spLocks noGrp="1"/>
          </p:cNvSpPr>
          <p:nvPr>
            <p:ph type="body" idx="1"/>
          </p:nvPr>
        </p:nvSpPr>
        <p:spPr>
          <a:xfrm>
            <a:off x="92777" y="232229"/>
            <a:ext cx="8229600" cy="507999"/>
          </a:xfrm>
        </p:spPr>
        <p:txBody>
          <a:bodyPr/>
          <a:lstStyle/>
          <a:p>
            <a:r>
              <a:rPr lang="en-IN"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MANAGE ADMIN PROFILES</a:t>
            </a:r>
          </a:p>
          <a:p>
            <a:endParaRPr lang="en-IN" sz="2000" dirty="0">
              <a:solidFill>
                <a:schemeClr val="accent2">
                  <a:lumMod val="75000"/>
                </a:schemeClr>
              </a:solidFill>
              <a:latin typeface="Cambria Math" panose="02040503050406030204" pitchFamily="18" charset="0"/>
              <a:ea typeface="Cambria Math" panose="02040503050406030204" pitchFamily="18" charset="0"/>
            </a:endParaRPr>
          </a:p>
        </p:txBody>
      </p:sp>
      <p:sp>
        <p:nvSpPr>
          <p:cNvPr id="3" name="Slide Number Placeholder 2">
            <a:extLst>
              <a:ext uri="{FF2B5EF4-FFF2-40B4-BE49-F238E27FC236}">
                <a16:creationId xmlns:a16="http://schemas.microsoft.com/office/drawing/2014/main" xmlns="" id="{C4C757C4-7C69-48B0-8D28-BB7C922652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41</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12799"/>
            <a:ext cx="8831943" cy="3998687"/>
          </a:xfrm>
          <a:prstGeom prst="rect">
            <a:avLst/>
          </a:prstGeom>
        </p:spPr>
      </p:pic>
    </p:spTree>
    <p:extLst>
      <p:ext uri="{BB962C8B-B14F-4D97-AF65-F5344CB8AC3E}">
        <p14:creationId xmlns:p14="http://schemas.microsoft.com/office/powerpoint/2010/main" val="2018324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224ECEC-0CB6-40F1-BFE8-5AD757EBFE4C}"/>
              </a:ext>
            </a:extLst>
          </p:cNvPr>
          <p:cNvSpPr>
            <a:spLocks noGrp="1"/>
          </p:cNvSpPr>
          <p:nvPr>
            <p:ph type="body" idx="1"/>
          </p:nvPr>
        </p:nvSpPr>
        <p:spPr>
          <a:xfrm>
            <a:off x="0" y="233435"/>
            <a:ext cx="8229600" cy="580951"/>
          </a:xfrm>
        </p:spPr>
        <p:txBody>
          <a:bodyPr/>
          <a:lstStyle/>
          <a:p>
            <a:r>
              <a:rPr lang="en-US"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MANAGE USER PROFILES</a:t>
            </a:r>
            <a:r>
              <a:rPr lang="en-US" sz="20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 </a:t>
            </a:r>
            <a:r>
              <a:rPr lang="en-US" sz="2000" dirty="0">
                <a:solidFill>
                  <a:schemeClr val="accent2">
                    <a:lumMod val="75000"/>
                  </a:schemeClr>
                </a:solidFill>
                <a:latin typeface="Cambria Math" panose="02040503050406030204" pitchFamily="18" charset="0"/>
                <a:ea typeface="Cambria Math" panose="02040503050406030204" pitchFamily="18" charset="0"/>
                <a:cs typeface="+mj-lt"/>
              </a:rPr>
              <a:t>  </a:t>
            </a:r>
            <a:endParaRPr lang="en-IN" sz="2000" dirty="0">
              <a:solidFill>
                <a:schemeClr val="accent2">
                  <a:lumMod val="75000"/>
                </a:schemeClr>
              </a:solidFill>
              <a:latin typeface="Cambria Math" panose="02040503050406030204" pitchFamily="18" charset="0"/>
              <a:ea typeface="Cambria Math" panose="02040503050406030204" pitchFamily="18" charset="0"/>
            </a:endParaRPr>
          </a:p>
        </p:txBody>
      </p:sp>
      <p:sp>
        <p:nvSpPr>
          <p:cNvPr id="3" name="Slide Number Placeholder 2">
            <a:extLst>
              <a:ext uri="{FF2B5EF4-FFF2-40B4-BE49-F238E27FC236}">
                <a16:creationId xmlns:a16="http://schemas.microsoft.com/office/drawing/2014/main" xmlns="" id="{3EAC3F63-17B4-4AB6-84D6-577E8EAAB36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42</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71" y="979713"/>
            <a:ext cx="8694058" cy="3882573"/>
          </a:xfrm>
          <a:prstGeom prst="rect">
            <a:avLst/>
          </a:prstGeom>
        </p:spPr>
      </p:pic>
    </p:spTree>
    <p:extLst>
      <p:ext uri="{BB962C8B-B14F-4D97-AF65-F5344CB8AC3E}">
        <p14:creationId xmlns:p14="http://schemas.microsoft.com/office/powerpoint/2010/main" val="2682710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4DD577A-053A-44FA-9881-5CCB60620411}"/>
              </a:ext>
            </a:extLst>
          </p:cNvPr>
          <p:cNvSpPr>
            <a:spLocks noGrp="1"/>
          </p:cNvSpPr>
          <p:nvPr>
            <p:ph type="body" idx="1"/>
          </p:nvPr>
        </p:nvSpPr>
        <p:spPr>
          <a:xfrm>
            <a:off x="528205" y="128543"/>
            <a:ext cx="8229600" cy="368700"/>
          </a:xfrm>
        </p:spPr>
        <p:txBody>
          <a:bodyPr/>
          <a:lstStyle/>
          <a:p>
            <a:r>
              <a:rPr lang="en-US"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DISPLAY TOUR PACKAGES </a:t>
            </a:r>
            <a:endParaRPr lang="en-IN" sz="20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xmlns="" id="{A4E81720-A700-49D1-BA8C-CD1B469383F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43</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28" y="718457"/>
            <a:ext cx="8730343" cy="4100286"/>
          </a:xfrm>
          <a:prstGeom prst="rect">
            <a:avLst/>
          </a:prstGeom>
        </p:spPr>
      </p:pic>
    </p:spTree>
    <p:extLst>
      <p:ext uri="{BB962C8B-B14F-4D97-AF65-F5344CB8AC3E}">
        <p14:creationId xmlns:p14="http://schemas.microsoft.com/office/powerpoint/2010/main" val="1861091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1466DF5-9F53-46CB-886C-F03018F38852}"/>
              </a:ext>
            </a:extLst>
          </p:cNvPr>
          <p:cNvSpPr>
            <a:spLocks noGrp="1"/>
          </p:cNvSpPr>
          <p:nvPr>
            <p:ph type="body" idx="1"/>
          </p:nvPr>
        </p:nvSpPr>
        <p:spPr>
          <a:xfrm>
            <a:off x="135732" y="118735"/>
            <a:ext cx="8229600" cy="368700"/>
          </a:xfrm>
        </p:spPr>
        <p:txBody>
          <a:bodyPr/>
          <a:lstStyle/>
          <a:p>
            <a:r>
              <a:rPr lang="en-IN"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CREATE NEW TOUR PACKAGE</a:t>
            </a:r>
            <a:endParaRPr lang="en-IN" sz="20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xmlns="" id="{5077F00E-79AA-413F-A084-80858BEBD7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44</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56" y="696685"/>
            <a:ext cx="8548915" cy="4053159"/>
          </a:xfrm>
          <a:prstGeom prst="rect">
            <a:avLst/>
          </a:prstGeom>
        </p:spPr>
      </p:pic>
    </p:spTree>
    <p:extLst>
      <p:ext uri="{BB962C8B-B14F-4D97-AF65-F5344CB8AC3E}">
        <p14:creationId xmlns:p14="http://schemas.microsoft.com/office/powerpoint/2010/main" val="3113650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1466DF5-9F53-46CB-886C-F03018F38852}"/>
              </a:ext>
            </a:extLst>
          </p:cNvPr>
          <p:cNvSpPr>
            <a:spLocks noGrp="1"/>
          </p:cNvSpPr>
          <p:nvPr>
            <p:ph type="body" idx="1"/>
          </p:nvPr>
        </p:nvSpPr>
        <p:spPr>
          <a:xfrm>
            <a:off x="135732" y="50800"/>
            <a:ext cx="8229600" cy="653143"/>
          </a:xfrm>
        </p:spPr>
        <p:txBody>
          <a:bodyPr/>
          <a:lstStyle/>
          <a:p>
            <a:r>
              <a:rPr lang="en-IN"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PAYMENT HISTORY</a:t>
            </a:r>
            <a:endParaRPr lang="en-IN" sz="20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xmlns="" id="{5077F00E-79AA-413F-A084-80858BEBD7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45</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703943"/>
            <a:ext cx="8730343" cy="4045901"/>
          </a:xfrm>
          <a:prstGeom prst="rect">
            <a:avLst/>
          </a:prstGeom>
        </p:spPr>
      </p:pic>
    </p:spTree>
    <p:extLst>
      <p:ext uri="{BB962C8B-B14F-4D97-AF65-F5344CB8AC3E}">
        <p14:creationId xmlns:p14="http://schemas.microsoft.com/office/powerpoint/2010/main" val="1865252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1466DF5-9F53-46CB-886C-F03018F38852}"/>
              </a:ext>
            </a:extLst>
          </p:cNvPr>
          <p:cNvSpPr>
            <a:spLocks noGrp="1"/>
          </p:cNvSpPr>
          <p:nvPr>
            <p:ph type="body" idx="1"/>
          </p:nvPr>
        </p:nvSpPr>
        <p:spPr>
          <a:xfrm>
            <a:off x="135732" y="97428"/>
            <a:ext cx="8229600" cy="498401"/>
          </a:xfrm>
        </p:spPr>
        <p:txBody>
          <a:bodyPr/>
          <a:lstStyle/>
          <a:p>
            <a:r>
              <a:rPr lang="en-IN" sz="20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DISPLAY DETAILS OF SELECTED TOUR PACKAGE</a:t>
            </a:r>
            <a:endParaRPr lang="en-IN" sz="20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xmlns="" id="{5077F00E-79AA-413F-A084-80858BEBD7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46</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32" y="740229"/>
            <a:ext cx="8935697" cy="4009615"/>
          </a:xfrm>
          <a:prstGeom prst="rect">
            <a:avLst/>
          </a:prstGeom>
        </p:spPr>
      </p:pic>
    </p:spTree>
    <p:extLst>
      <p:ext uri="{BB962C8B-B14F-4D97-AF65-F5344CB8AC3E}">
        <p14:creationId xmlns:p14="http://schemas.microsoft.com/office/powerpoint/2010/main" val="262046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D9AEEAC-2DB5-4D04-A29C-3DF4887AACB2}"/>
              </a:ext>
            </a:extLst>
          </p:cNvPr>
          <p:cNvSpPr>
            <a:spLocks noGrp="1"/>
          </p:cNvSpPr>
          <p:nvPr>
            <p:ph type="title"/>
          </p:nvPr>
        </p:nvSpPr>
        <p:spPr>
          <a:xfrm>
            <a:off x="716994" y="324667"/>
            <a:ext cx="7571700" cy="460283"/>
          </a:xfrm>
        </p:spPr>
        <p:txBody>
          <a:bodyPr/>
          <a:lstStyle/>
          <a:p>
            <a:pPr algn="ctr"/>
            <a:r>
              <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CONCLUSION</a:t>
            </a:r>
          </a:p>
        </p:txBody>
      </p:sp>
      <p:sp>
        <p:nvSpPr>
          <p:cNvPr id="5" name="Text Placeholder 4">
            <a:extLst>
              <a:ext uri="{FF2B5EF4-FFF2-40B4-BE49-F238E27FC236}">
                <a16:creationId xmlns:a16="http://schemas.microsoft.com/office/drawing/2014/main" xmlns="" id="{E7D132C6-4653-4819-B6E6-B0FEB070C251}"/>
              </a:ext>
            </a:extLst>
          </p:cNvPr>
          <p:cNvSpPr>
            <a:spLocks noGrp="1"/>
          </p:cNvSpPr>
          <p:nvPr>
            <p:ph type="body" idx="1"/>
          </p:nvPr>
        </p:nvSpPr>
        <p:spPr>
          <a:xfrm>
            <a:off x="716994" y="784950"/>
            <a:ext cx="7571700" cy="3871574"/>
          </a:xfrm>
        </p:spPr>
        <p:txBody>
          <a:bodyPr/>
          <a:lstStyle/>
          <a:p>
            <a:pPr algn="just">
              <a:lnSpc>
                <a:spcPct val="90000"/>
              </a:lnSpc>
              <a:buNone/>
            </a:pPr>
            <a:r>
              <a:rPr lang="en-US" sz="1800" dirty="0" smtClean="0">
                <a:latin typeface="Times New Roman" panose="02020603050405020304" pitchFamily="18" charset="0"/>
                <a:ea typeface="Cambria" panose="02040503050406030204" pitchFamily="18" charset="0"/>
                <a:cs typeface="Times New Roman" panose="02020603050405020304" pitchFamily="18" charset="0"/>
              </a:rPr>
              <a:t>	TOURISM </a:t>
            </a:r>
            <a:r>
              <a:rPr lang="en-US" sz="1800" dirty="0">
                <a:latin typeface="Times New Roman" panose="02020603050405020304" pitchFamily="18" charset="0"/>
                <a:ea typeface="Cambria" panose="02040503050406030204" pitchFamily="18" charset="0"/>
                <a:cs typeface="Times New Roman" panose="02020603050405020304" pitchFamily="18" charset="0"/>
              </a:rPr>
              <a:t>MANAGEMENT SYSTEM is the system that facilitates the user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to book </a:t>
            </a:r>
            <a:r>
              <a:rPr lang="en-US" sz="1800" dirty="0">
                <a:latin typeface="Times New Roman" panose="02020603050405020304" pitchFamily="18" charset="0"/>
                <a:ea typeface="Cambria" panose="02040503050406030204" pitchFamily="18" charset="0"/>
                <a:cs typeface="Times New Roman" panose="02020603050405020304" pitchFamily="18" charset="0"/>
              </a:rPr>
              <a:t>the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tour package</a:t>
            </a:r>
            <a:r>
              <a:rPr lang="en-US" sz="1800" dirty="0">
                <a:latin typeface="Times New Roman" panose="02020603050405020304" pitchFamily="18" charset="0"/>
                <a:ea typeface="Cambria" panose="02040503050406030204" pitchFamily="18" charset="0"/>
                <a:cs typeface="Times New Roman" panose="02020603050405020304" pitchFamily="18" charset="0"/>
              </a:rPr>
              <a:t>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for </a:t>
            </a:r>
            <a:r>
              <a:rPr lang="en-US" sz="1800" dirty="0">
                <a:latin typeface="Times New Roman" panose="02020603050405020304" pitchFamily="18" charset="0"/>
                <a:ea typeface="Cambria" panose="02040503050406030204" pitchFamily="18" charset="0"/>
                <a:cs typeface="Times New Roman" panose="02020603050405020304" pitchFamily="18" charset="0"/>
              </a:rPr>
              <a:t>their trip. This system saves time and energy for both user and admin. This proposed system can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be developed </a:t>
            </a:r>
            <a:r>
              <a:rPr lang="en-US" sz="1800" dirty="0">
                <a:latin typeface="Times New Roman" panose="02020603050405020304" pitchFamily="18" charset="0"/>
                <a:ea typeface="Cambria" panose="02040503050406030204" pitchFamily="18" charset="0"/>
                <a:cs typeface="Times New Roman" panose="02020603050405020304" pitchFamily="18" charset="0"/>
              </a:rPr>
              <a:t>in gives suggestion about tourism places that user can visit. The aim of the project entails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the design </a:t>
            </a:r>
            <a:r>
              <a:rPr lang="en-US" sz="1800" dirty="0">
                <a:latin typeface="Times New Roman" panose="02020603050405020304" pitchFamily="18" charset="0"/>
                <a:ea typeface="Cambria" panose="02040503050406030204" pitchFamily="18" charset="0"/>
                <a:cs typeface="Times New Roman" panose="02020603050405020304" pitchFamily="18" charset="0"/>
              </a:rPr>
              <a:t>and implementation of a platform that will assist tourists in gaining access to travel to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various tourist </a:t>
            </a:r>
            <a:r>
              <a:rPr lang="en-US" sz="1800" dirty="0">
                <a:latin typeface="Times New Roman" panose="02020603050405020304" pitchFamily="18" charset="0"/>
                <a:ea typeface="Cambria" panose="02040503050406030204" pitchFamily="18" charset="0"/>
                <a:cs typeface="Times New Roman" panose="02020603050405020304" pitchFamily="18" charset="0"/>
              </a:rPr>
              <a:t>locations. For a modified system, the user need to just login into the application and can find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the routes</a:t>
            </a:r>
            <a:r>
              <a:rPr lang="en-US" sz="1800" dirty="0">
                <a:latin typeface="Times New Roman" panose="02020603050405020304" pitchFamily="18" charset="0"/>
                <a:ea typeface="Cambria" panose="02040503050406030204" pitchFamily="18" charset="0"/>
                <a:cs typeface="Times New Roman" panose="02020603050405020304" pitchFamily="18" charset="0"/>
              </a:rPr>
              <a:t>, cost, hotels, transportations and book immediately and complete the booking process for </a:t>
            </a:r>
            <a:r>
              <a:rPr lang="en-US" sz="1800" dirty="0" smtClean="0">
                <a:latin typeface="Times New Roman" panose="02020603050405020304" pitchFamily="18" charset="0"/>
                <a:ea typeface="Cambria" panose="02040503050406030204" pitchFamily="18" charset="0"/>
                <a:cs typeface="Times New Roman" panose="02020603050405020304" pitchFamily="18" charset="0"/>
              </a:rPr>
              <a:t>a successful </a:t>
            </a:r>
            <a:r>
              <a:rPr lang="en-US" sz="1800" dirty="0">
                <a:latin typeface="Times New Roman" panose="02020603050405020304" pitchFamily="18" charset="0"/>
                <a:ea typeface="Cambria" panose="02040503050406030204" pitchFamily="18" charset="0"/>
                <a:cs typeface="Times New Roman" panose="02020603050405020304" pitchFamily="18" charset="0"/>
              </a:rPr>
              <a:t>transaction.</a:t>
            </a:r>
          </a:p>
        </p:txBody>
      </p:sp>
      <p:sp>
        <p:nvSpPr>
          <p:cNvPr id="3" name="Slide Number Placeholder 2">
            <a:extLst>
              <a:ext uri="{FF2B5EF4-FFF2-40B4-BE49-F238E27FC236}">
                <a16:creationId xmlns:a16="http://schemas.microsoft.com/office/drawing/2014/main" xmlns="" id="{998A6FC6-A53F-41B9-BCCB-BCEA48B904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47</a:t>
            </a:fld>
            <a:endParaRPr lang="en"/>
          </a:p>
        </p:txBody>
      </p:sp>
    </p:spTree>
    <p:extLst>
      <p:ext uri="{BB962C8B-B14F-4D97-AF65-F5344CB8AC3E}">
        <p14:creationId xmlns:p14="http://schemas.microsoft.com/office/powerpoint/2010/main" val="4052093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BF4AC2-3638-4647-9B37-C02D01566A70}"/>
              </a:ext>
            </a:extLst>
          </p:cNvPr>
          <p:cNvSpPr>
            <a:spLocks noGrp="1"/>
          </p:cNvSpPr>
          <p:nvPr>
            <p:ph type="title"/>
          </p:nvPr>
        </p:nvSpPr>
        <p:spPr>
          <a:xfrm>
            <a:off x="757122" y="94343"/>
            <a:ext cx="7571700" cy="551543"/>
          </a:xfrm>
        </p:spPr>
        <p:txBody>
          <a:bodyPr/>
          <a:lstStyle/>
          <a:p>
            <a:pPr algn="ctr"/>
            <a:r>
              <a:rPr lang="en-IN"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xmlns="" id="{6CC2A578-D5F0-41CE-9B4E-051DD7EC6F64}"/>
              </a:ext>
            </a:extLst>
          </p:cNvPr>
          <p:cNvSpPr>
            <a:spLocks noGrp="1"/>
          </p:cNvSpPr>
          <p:nvPr>
            <p:ph type="body" idx="1"/>
          </p:nvPr>
        </p:nvSpPr>
        <p:spPr>
          <a:xfrm>
            <a:off x="757122" y="850899"/>
            <a:ext cx="7632136" cy="3800929"/>
          </a:xfrm>
        </p:spPr>
        <p:txBody>
          <a:bodyPr/>
          <a:lstStyle/>
          <a:p>
            <a:pPr>
              <a:lnSpc>
                <a:spcPct val="90000"/>
              </a:lnSpc>
              <a:buFont typeface="+mj-lt"/>
              <a:buAutoNum type="arabicPeriod"/>
            </a:pPr>
            <a:r>
              <a:rPr lang="en-US" sz="1800" dirty="0" smtClean="0">
                <a:latin typeface="Times New Roman" panose="02020603050405020304" pitchFamily="18" charset="0"/>
                <a:ea typeface="+mn-lt"/>
                <a:cs typeface="Times New Roman" panose="02020603050405020304" pitchFamily="18" charset="0"/>
              </a:rPr>
              <a:t>Harvey </a:t>
            </a:r>
            <a:r>
              <a:rPr lang="en-US" sz="1800" dirty="0">
                <a:latin typeface="Times New Roman" panose="02020603050405020304" pitchFamily="18" charset="0"/>
                <a:ea typeface="+mn-lt"/>
                <a:cs typeface="Times New Roman" panose="02020603050405020304" pitchFamily="18" charset="0"/>
              </a:rPr>
              <a:t>M. </a:t>
            </a:r>
            <a:r>
              <a:rPr lang="en-US" sz="1800" dirty="0" err="1">
                <a:latin typeface="Times New Roman" panose="02020603050405020304" pitchFamily="18" charset="0"/>
                <a:ea typeface="+mn-lt"/>
                <a:cs typeface="Times New Roman" panose="02020603050405020304" pitchFamily="18" charset="0"/>
              </a:rPr>
              <a:t>Deitel</a:t>
            </a:r>
            <a:r>
              <a:rPr lang="en-US" sz="1800" dirty="0">
                <a:latin typeface="Times New Roman" panose="02020603050405020304" pitchFamily="18" charset="0"/>
                <a:ea typeface="+mn-lt"/>
                <a:cs typeface="Times New Roman" panose="02020603050405020304" pitchFamily="18" charset="0"/>
              </a:rPr>
              <a:t> and Paul </a:t>
            </a:r>
            <a:r>
              <a:rPr lang="en-US" sz="1800" dirty="0" err="1">
                <a:latin typeface="Times New Roman" panose="02020603050405020304" pitchFamily="18" charset="0"/>
                <a:ea typeface="+mn-lt"/>
                <a:cs typeface="Times New Roman" panose="02020603050405020304" pitchFamily="18" charset="0"/>
              </a:rPr>
              <a:t>J.Deitel</a:t>
            </a:r>
            <a:r>
              <a:rPr lang="en-US" sz="1800" dirty="0">
                <a:latin typeface="Times New Roman" panose="02020603050405020304" pitchFamily="18" charset="0"/>
                <a:ea typeface="+mn-lt"/>
                <a:cs typeface="Times New Roman" panose="02020603050405020304" pitchFamily="18" charset="0"/>
              </a:rPr>
              <a:t>, "Internet &amp; World Wide Web How </a:t>
            </a:r>
            <a:r>
              <a:rPr lang="en-US" sz="1800" dirty="0" smtClean="0">
                <a:latin typeface="Times New Roman" panose="02020603050405020304" pitchFamily="18" charset="0"/>
                <a:ea typeface="+mn-lt"/>
                <a:cs typeface="Times New Roman" panose="02020603050405020304" pitchFamily="18" charset="0"/>
              </a:rPr>
              <a:t>                  to </a:t>
            </a:r>
            <a:r>
              <a:rPr lang="en-US" sz="1800" dirty="0">
                <a:latin typeface="Times New Roman" panose="02020603050405020304" pitchFamily="18" charset="0"/>
                <a:ea typeface="+mn-lt"/>
                <a:cs typeface="Times New Roman" panose="02020603050405020304" pitchFamily="18" charset="0"/>
              </a:rPr>
              <a:t>Program", </a:t>
            </a:r>
            <a:r>
              <a:rPr lang="en-US" sz="1800" dirty="0" smtClean="0">
                <a:latin typeface="Times New Roman" panose="02020603050405020304" pitchFamily="18" charset="0"/>
                <a:ea typeface="+mn-lt"/>
                <a:cs typeface="Times New Roman" panose="02020603050405020304" pitchFamily="18" charset="0"/>
              </a:rPr>
              <a:t>4/e, Pearson </a:t>
            </a:r>
            <a:r>
              <a:rPr lang="en-US" sz="1800" dirty="0">
                <a:latin typeface="Times New Roman" panose="02020603050405020304" pitchFamily="18" charset="0"/>
                <a:ea typeface="+mn-lt"/>
                <a:cs typeface="Times New Roman" panose="02020603050405020304" pitchFamily="18" charset="0"/>
              </a:rPr>
              <a:t>Education.</a:t>
            </a:r>
          </a:p>
          <a:p>
            <a:pPr>
              <a:lnSpc>
                <a:spcPct val="90000"/>
              </a:lnSpc>
              <a:buFont typeface="+mj-lt"/>
              <a:buAutoNum type="arabicPeriod"/>
            </a:pPr>
            <a:r>
              <a:rPr lang="en-US" sz="1800" dirty="0" smtClean="0">
                <a:latin typeface="Times New Roman" panose="02020603050405020304" pitchFamily="18" charset="0"/>
                <a:ea typeface="+mn-lt"/>
                <a:cs typeface="Times New Roman" panose="02020603050405020304" pitchFamily="18" charset="0"/>
              </a:rPr>
              <a:t>Jason </a:t>
            </a:r>
            <a:r>
              <a:rPr lang="en-US" sz="1800" dirty="0">
                <a:latin typeface="Times New Roman" panose="02020603050405020304" pitchFamily="18" charset="0"/>
                <a:ea typeface="+mn-lt"/>
                <a:cs typeface="Times New Roman" panose="02020603050405020304" pitchFamily="18" charset="0"/>
              </a:rPr>
              <a:t>Cranford Teague "Visual Quick Start Guide CSS, DHTML &amp; AJAX", 4/ e</a:t>
            </a:r>
            <a:r>
              <a:rPr lang="en-US" sz="1800" dirty="0" smtClean="0">
                <a:latin typeface="Times New Roman" panose="02020603050405020304" pitchFamily="18" charset="0"/>
                <a:ea typeface="+mn-lt"/>
                <a:cs typeface="Times New Roman" panose="02020603050405020304" pitchFamily="18" charset="0"/>
              </a:rPr>
              <a:t>, "</a:t>
            </a:r>
            <a:r>
              <a:rPr lang="en-US" sz="1800" dirty="0">
                <a:latin typeface="Times New Roman" panose="02020603050405020304" pitchFamily="18" charset="0"/>
                <a:ea typeface="+mn-lt"/>
                <a:cs typeface="Times New Roman" panose="02020603050405020304" pitchFamily="18" charset="0"/>
              </a:rPr>
              <a:t>Pearson Education".</a:t>
            </a:r>
          </a:p>
          <a:p>
            <a:pPr>
              <a:lnSpc>
                <a:spcPct val="90000"/>
              </a:lnSpc>
              <a:buFont typeface="+mj-lt"/>
              <a:buAutoNum type="arabicPeriod"/>
            </a:pPr>
            <a:r>
              <a:rPr lang="en-US" sz="1800" dirty="0" smtClean="0">
                <a:latin typeface="Times New Roman" panose="02020603050405020304" pitchFamily="18" charset="0"/>
                <a:ea typeface="+mn-lt"/>
                <a:cs typeface="Times New Roman" panose="02020603050405020304" pitchFamily="18" charset="0"/>
              </a:rPr>
              <a:t>Roger </a:t>
            </a:r>
            <a:r>
              <a:rPr lang="en-US" sz="1800" dirty="0">
                <a:latin typeface="Times New Roman" panose="02020603050405020304" pitchFamily="18" charset="0"/>
                <a:ea typeface="+mn-lt"/>
                <a:cs typeface="Times New Roman" panose="02020603050405020304" pitchFamily="18" charset="0"/>
              </a:rPr>
              <a:t>S. Pressman, Software Engineering - A Practitioner's </a:t>
            </a:r>
            <a:r>
              <a:rPr lang="en-US" sz="1800" dirty="0" smtClean="0">
                <a:latin typeface="Times New Roman" panose="02020603050405020304" pitchFamily="18" charset="0"/>
                <a:ea typeface="+mn-lt"/>
                <a:cs typeface="Times New Roman" panose="02020603050405020304" pitchFamily="18" charset="0"/>
              </a:rPr>
              <a:t>Approach, Seventh Edition, McGraw </a:t>
            </a:r>
            <a:r>
              <a:rPr lang="en-US" sz="1800" dirty="0">
                <a:latin typeface="Times New Roman" panose="02020603050405020304" pitchFamily="18" charset="0"/>
                <a:ea typeface="+mn-lt"/>
                <a:cs typeface="Times New Roman" panose="02020603050405020304" pitchFamily="18" charset="0"/>
              </a:rPr>
              <a:t>Hill Publications.</a:t>
            </a:r>
          </a:p>
          <a:p>
            <a:pPr>
              <a:lnSpc>
                <a:spcPct val="90000"/>
              </a:lnSpc>
              <a:buFont typeface="+mj-lt"/>
              <a:buAutoNum type="arabicPeriod"/>
            </a:pPr>
            <a:r>
              <a:rPr lang="en-US" sz="1800" dirty="0" smtClean="0">
                <a:latin typeface="Times New Roman" panose="02020603050405020304" pitchFamily="18" charset="0"/>
                <a:ea typeface="+mn-lt"/>
                <a:cs typeface="Times New Roman" panose="02020603050405020304" pitchFamily="18" charset="0"/>
              </a:rPr>
              <a:t>Software </a:t>
            </a:r>
            <a:r>
              <a:rPr lang="en-US" sz="1800" dirty="0">
                <a:latin typeface="Times New Roman" panose="02020603050405020304" pitchFamily="18" charset="0"/>
                <a:ea typeface="+mn-lt"/>
                <a:cs typeface="Times New Roman" panose="02020603050405020304" pitchFamily="18" charset="0"/>
              </a:rPr>
              <a:t>Engineering Resources : - www.rspa.com/spi/ • Database Systems, </a:t>
            </a:r>
            <a:r>
              <a:rPr lang="en-US" sz="1800" dirty="0" err="1" smtClean="0">
                <a:latin typeface="Times New Roman" panose="02020603050405020304" pitchFamily="18" charset="0"/>
                <a:ea typeface="+mn-lt"/>
                <a:cs typeface="Times New Roman" panose="02020603050405020304" pitchFamily="18" charset="0"/>
              </a:rPr>
              <a:t>Ramez</a:t>
            </a:r>
            <a:r>
              <a:rPr lang="en-US" sz="1800" dirty="0">
                <a:latin typeface="Times New Roman" panose="02020603050405020304" pitchFamily="18" charset="0"/>
                <a:ea typeface="+mn-lt"/>
                <a:cs typeface="Times New Roman" panose="02020603050405020304" pitchFamily="18" charset="0"/>
              </a:rPr>
              <a:t> </a:t>
            </a:r>
            <a:r>
              <a:rPr lang="en-US" sz="1800" dirty="0" err="1" smtClean="0">
                <a:latin typeface="Times New Roman" panose="02020603050405020304" pitchFamily="18" charset="0"/>
                <a:ea typeface="+mn-lt"/>
                <a:cs typeface="Times New Roman" panose="02020603050405020304" pitchFamily="18" charset="0"/>
              </a:rPr>
              <a:t>Elmasri</a:t>
            </a:r>
            <a:r>
              <a:rPr lang="en-US" sz="1800" dirty="0" smtClean="0">
                <a:latin typeface="Times New Roman" panose="02020603050405020304" pitchFamily="18" charset="0"/>
                <a:ea typeface="+mn-lt"/>
                <a:cs typeface="Times New Roman" panose="02020603050405020304" pitchFamily="18" charset="0"/>
              </a:rPr>
              <a:t> </a:t>
            </a:r>
            <a:r>
              <a:rPr lang="en-US" sz="1800" dirty="0">
                <a:latin typeface="Times New Roman" panose="02020603050405020304" pitchFamily="18" charset="0"/>
                <a:ea typeface="+mn-lt"/>
                <a:cs typeface="Times New Roman" panose="02020603050405020304" pitchFamily="18" charset="0"/>
              </a:rPr>
              <a:t>and </a:t>
            </a:r>
            <a:r>
              <a:rPr lang="en-US" sz="1800" dirty="0" err="1">
                <a:latin typeface="Times New Roman" panose="02020603050405020304" pitchFamily="18" charset="0"/>
                <a:ea typeface="+mn-lt"/>
                <a:cs typeface="Times New Roman" panose="02020603050405020304" pitchFamily="18" charset="0"/>
              </a:rPr>
              <a:t>Shamkant</a:t>
            </a:r>
            <a:r>
              <a:rPr lang="en-US" sz="1800" dirty="0">
                <a:latin typeface="Times New Roman" panose="02020603050405020304" pitchFamily="18" charset="0"/>
                <a:ea typeface="+mn-lt"/>
                <a:cs typeface="Times New Roman" panose="02020603050405020304" pitchFamily="18" charset="0"/>
              </a:rPr>
              <a:t> </a:t>
            </a:r>
            <a:r>
              <a:rPr lang="en-US" sz="1800" dirty="0" err="1">
                <a:latin typeface="Times New Roman" panose="02020603050405020304" pitchFamily="18" charset="0"/>
                <a:ea typeface="+mn-lt"/>
                <a:cs typeface="Times New Roman" panose="02020603050405020304" pitchFamily="18" charset="0"/>
              </a:rPr>
              <a:t>B.Navathe</a:t>
            </a:r>
            <a:r>
              <a:rPr lang="en-US" sz="1800" dirty="0">
                <a:latin typeface="Times New Roman" panose="02020603050405020304" pitchFamily="18" charset="0"/>
                <a:ea typeface="+mn-lt"/>
                <a:cs typeface="Times New Roman" panose="02020603050405020304" pitchFamily="18" charset="0"/>
              </a:rPr>
              <a:t>, Pearson Education, 6th edition</a:t>
            </a:r>
            <a:r>
              <a:rPr lang="en-US" sz="1800" dirty="0" smtClean="0">
                <a:latin typeface="Times New Roman" panose="02020603050405020304" pitchFamily="18" charset="0"/>
                <a:ea typeface="+mn-lt"/>
                <a:cs typeface="Times New Roman" panose="02020603050405020304" pitchFamily="18" charset="0"/>
              </a:rPr>
              <a:t>.</a:t>
            </a:r>
          </a:p>
          <a:p>
            <a:pPr>
              <a:lnSpc>
                <a:spcPct val="90000"/>
              </a:lnSpc>
              <a:buFont typeface="+mj-lt"/>
              <a:buAutoNum type="arabicPeriod"/>
            </a:pPr>
            <a:r>
              <a:rPr lang="en-US" sz="1800" dirty="0" smtClean="0">
                <a:latin typeface="Times New Roman" panose="02020603050405020304" pitchFamily="18" charset="0"/>
                <a:ea typeface="+mn-lt"/>
                <a:cs typeface="Times New Roman" panose="02020603050405020304" pitchFamily="18" charset="0"/>
              </a:rPr>
              <a:t>James </a:t>
            </a:r>
            <a:r>
              <a:rPr lang="en-US" sz="1800" dirty="0" err="1" smtClean="0">
                <a:latin typeface="Times New Roman" panose="02020603050405020304" pitchFamily="18" charset="0"/>
                <a:ea typeface="+mn-lt"/>
                <a:cs typeface="Times New Roman" panose="02020603050405020304" pitchFamily="18" charset="0"/>
              </a:rPr>
              <a:t>Rumbaugh</a:t>
            </a:r>
            <a:r>
              <a:rPr lang="en-US" sz="1800" dirty="0" smtClean="0">
                <a:latin typeface="Times New Roman" panose="02020603050405020304" pitchFamily="18" charset="0"/>
                <a:ea typeface="+mn-lt"/>
                <a:cs typeface="Times New Roman" panose="02020603050405020304" pitchFamily="18" charset="0"/>
              </a:rPr>
              <a:t>, Jacobson, </a:t>
            </a:r>
            <a:r>
              <a:rPr lang="en-US" sz="1800" dirty="0" err="1" smtClean="0">
                <a:latin typeface="Times New Roman" panose="02020603050405020304" pitchFamily="18" charset="0"/>
                <a:ea typeface="+mn-lt"/>
                <a:cs typeface="Times New Roman" panose="02020603050405020304" pitchFamily="18" charset="0"/>
              </a:rPr>
              <a:t>Booch</a:t>
            </a:r>
            <a:r>
              <a:rPr lang="en-US" sz="1800" dirty="0" smtClean="0">
                <a:latin typeface="Times New Roman" panose="02020603050405020304" pitchFamily="18" charset="0"/>
                <a:ea typeface="+mn-lt"/>
                <a:cs typeface="Times New Roman" panose="02020603050405020304" pitchFamily="18" charset="0"/>
              </a:rPr>
              <a:t>, Unified Modeling Language Reference Manual, 2nd </a:t>
            </a:r>
            <a:r>
              <a:rPr lang="en-US" sz="1800" dirty="0">
                <a:latin typeface="Times New Roman" panose="02020603050405020304" pitchFamily="18" charset="0"/>
                <a:ea typeface="+mn-lt"/>
                <a:cs typeface="Times New Roman" panose="02020603050405020304" pitchFamily="18" charset="0"/>
              </a:rPr>
              <a:t>Edition, PHI.</a:t>
            </a:r>
          </a:p>
        </p:txBody>
      </p:sp>
      <p:sp>
        <p:nvSpPr>
          <p:cNvPr id="4" name="Slide Number Placeholder 3">
            <a:extLst>
              <a:ext uri="{FF2B5EF4-FFF2-40B4-BE49-F238E27FC236}">
                <a16:creationId xmlns:a16="http://schemas.microsoft.com/office/drawing/2014/main" xmlns="" id="{7CA85D63-3D0E-4955-9CC8-0B8917C0E0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48</a:t>
            </a:fld>
            <a:endParaRPr lang="en"/>
          </a:p>
        </p:txBody>
      </p:sp>
    </p:spTree>
    <p:extLst>
      <p:ext uri="{BB962C8B-B14F-4D97-AF65-F5344CB8AC3E}">
        <p14:creationId xmlns:p14="http://schemas.microsoft.com/office/powerpoint/2010/main" val="1546962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945162E-A6F8-4A84-81C5-BA47FC91E2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49</a:t>
            </a:fld>
            <a:endParaRPr lang="e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087257"/>
          </a:xfrm>
          <a:prstGeom prst="rect">
            <a:avLst/>
          </a:prstGeom>
        </p:spPr>
      </p:pic>
    </p:spTree>
    <p:extLst>
      <p:ext uri="{BB962C8B-B14F-4D97-AF65-F5344CB8AC3E}">
        <p14:creationId xmlns:p14="http://schemas.microsoft.com/office/powerpoint/2010/main" val="3755099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a:extLst>
              <a:ext uri="{FF2B5EF4-FFF2-40B4-BE49-F238E27FC236}">
                <a16:creationId xmlns:a16="http://schemas.microsoft.com/office/drawing/2014/main" xmlns="" id="{B6E13704-946B-4CA5-92A8-CF4EE2CA2488}"/>
              </a:ext>
            </a:extLst>
          </p:cNvPr>
          <p:cNvSpPr>
            <a:spLocks noGrp="1"/>
          </p:cNvSpPr>
          <p:nvPr>
            <p:ph type="title"/>
          </p:nvPr>
        </p:nvSpPr>
        <p:spPr>
          <a:xfrm>
            <a:off x="1178036" y="308120"/>
            <a:ext cx="7571700" cy="702600"/>
          </a:xfrm>
        </p:spPr>
        <p:txBody>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PROBLEM STATEMENT</a:t>
            </a:r>
            <a:endParaRPr lang="en-IN" sz="2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A1A1164B-7A78-413E-AFBB-DF74968B050B}"/>
              </a:ext>
            </a:extLst>
          </p:cNvPr>
          <p:cNvSpPr>
            <a:spLocks noGrp="1"/>
          </p:cNvSpPr>
          <p:nvPr>
            <p:ph type="body" idx="1"/>
          </p:nvPr>
        </p:nvSpPr>
        <p:spPr/>
        <p:txBody>
          <a:bodyPr/>
          <a:lstStyle/>
          <a:p>
            <a:pPr>
              <a:buFont typeface="Arial" pitchFamily="34" charset="0"/>
              <a:buChar char="•"/>
            </a:pPr>
            <a:r>
              <a:rPr lang="en-IN" sz="1800" dirty="0" smtClean="0">
                <a:latin typeface="Times New Roman" panose="02020603050405020304" pitchFamily="18" charset="0"/>
                <a:cs typeface="Times New Roman" pitchFamily="18" charset="0"/>
              </a:rPr>
              <a:t>User can also postpone or cancel their trip before a week and charges may apply to their according to their specification.</a:t>
            </a:r>
            <a:r>
              <a:rPr lang="en-IN" dirty="0" smtClean="0">
                <a:latin typeface="Times New Roman" panose="02020603050405020304" pitchFamily="18" charset="0"/>
                <a:cs typeface="Times New Roman" panose="02020603050405020304" pitchFamily="18" charset="0"/>
              </a:rPr>
              <a:t/>
            </a:r>
            <a:br>
              <a:rPr lang="en-IN" dirty="0" smtClean="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105" name="Google Shape;105;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a:t>
            </a:f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945162E-A6F8-4A84-81C5-BA47FC91E2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50</a:t>
            </a:fld>
            <a:endParaRPr lang="en"/>
          </a:p>
        </p:txBody>
      </p:sp>
      <p:sp>
        <p:nvSpPr>
          <p:cNvPr id="5" name="AutoShape 8">
            <a:extLst>
              <a:ext uri="{FF2B5EF4-FFF2-40B4-BE49-F238E27FC236}">
                <a16:creationId xmlns:a16="http://schemas.microsoft.com/office/drawing/2014/main" xmlns="" id="{639A6B4C-ED8A-4F22-97D0-92B56132257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Tree>
    <p:extLst>
      <p:ext uri="{BB962C8B-B14F-4D97-AF65-F5344CB8AC3E}">
        <p14:creationId xmlns:p14="http://schemas.microsoft.com/office/powerpoint/2010/main" val="133835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832684" y="2065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SYSTEM REQUIREMENT SPECIFICATION</a:t>
            </a:r>
            <a:endParaRPr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11" name="Google Shape;111;p17"/>
          <p:cNvSpPr txBox="1">
            <a:spLocks noGrp="1"/>
          </p:cNvSpPr>
          <p:nvPr>
            <p:ph type="body" idx="1"/>
          </p:nvPr>
        </p:nvSpPr>
        <p:spPr>
          <a:prstGeom prst="rect">
            <a:avLst/>
          </a:prstGeom>
        </p:spPr>
        <p:txBody>
          <a:bodyPr spcFirstLastPara="1" wrap="square" lIns="91425" tIns="91425" rIns="91425" bIns="91425" anchor="t" anchorCtr="0">
            <a:noAutofit/>
          </a:bodyPr>
          <a:lstStyle/>
          <a:p>
            <a:pPr marL="0" algn="l" rtl="0" eaLnBrk="1" fontAlgn="t" latinLnBrk="0" hangingPunct="1">
              <a:spcBef>
                <a:spcPts val="0"/>
              </a:spcBef>
              <a:spcAft>
                <a:spcPts val="0"/>
              </a:spcAft>
            </a:pPr>
            <a:r>
              <a:rPr lang="en-US" sz="1800" b="1" i="0" u="none" strike="noStrike" kern="1200" dirty="0">
                <a:solidFill>
                  <a:srgbClr val="000000"/>
                </a:solidFill>
                <a:effectLst/>
                <a:latin typeface="Trebuchet MS" panose="020B0603020202020204" pitchFamily="34" charset="0"/>
              </a:rPr>
              <a:t>     </a:t>
            </a:r>
            <a:endParaRPr lang="en-US" dirty="0"/>
          </a:p>
        </p:txBody>
      </p:sp>
      <p:sp>
        <p:nvSpPr>
          <p:cNvPr id="112" name="Google Shape;112;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graphicFrame>
        <p:nvGraphicFramePr>
          <p:cNvPr id="7" name="Table 26">
            <a:extLst>
              <a:ext uri="{FF2B5EF4-FFF2-40B4-BE49-F238E27FC236}">
                <a16:creationId xmlns:a16="http://schemas.microsoft.com/office/drawing/2014/main" xmlns="" id="{87354624-B841-4AC7-A1C3-B236D3BAAF74}"/>
              </a:ext>
            </a:extLst>
          </p:cNvPr>
          <p:cNvGraphicFramePr>
            <a:graphicFrameLocks/>
          </p:cNvGraphicFramePr>
          <p:nvPr>
            <p:extLst>
              <p:ext uri="{D42A27DB-BD31-4B8C-83A1-F6EECF244321}">
                <p14:modId xmlns:p14="http://schemas.microsoft.com/office/powerpoint/2010/main" val="1238757547"/>
              </p:ext>
            </p:extLst>
          </p:nvPr>
        </p:nvGraphicFramePr>
        <p:xfrm>
          <a:off x="728683" y="1176248"/>
          <a:ext cx="7950051" cy="3573600"/>
        </p:xfrm>
        <a:graphic>
          <a:graphicData uri="http://schemas.openxmlformats.org/drawingml/2006/table">
            <a:tbl>
              <a:tblPr firstRow="1" bandRow="1">
                <a:tableStyleId>{21E4AEA4-8DFA-4A89-87EB-49C32662AFE0}</a:tableStyleId>
              </a:tblPr>
              <a:tblGrid>
                <a:gridCol w="1627557">
                  <a:extLst>
                    <a:ext uri="{9D8B030D-6E8A-4147-A177-3AD203B41FA5}">
                      <a16:colId xmlns:a16="http://schemas.microsoft.com/office/drawing/2014/main" xmlns="" val="4090598118"/>
                    </a:ext>
                  </a:extLst>
                </a:gridCol>
                <a:gridCol w="3194454">
                  <a:extLst>
                    <a:ext uri="{9D8B030D-6E8A-4147-A177-3AD203B41FA5}">
                      <a16:colId xmlns:a16="http://schemas.microsoft.com/office/drawing/2014/main" xmlns="" val="3094716553"/>
                    </a:ext>
                  </a:extLst>
                </a:gridCol>
                <a:gridCol w="1865795">
                  <a:extLst>
                    <a:ext uri="{9D8B030D-6E8A-4147-A177-3AD203B41FA5}">
                      <a16:colId xmlns:a16="http://schemas.microsoft.com/office/drawing/2014/main" xmlns="" val="341273463"/>
                    </a:ext>
                  </a:extLst>
                </a:gridCol>
                <a:gridCol w="1262245">
                  <a:extLst>
                    <a:ext uri="{9D8B030D-6E8A-4147-A177-3AD203B41FA5}">
                      <a16:colId xmlns:a16="http://schemas.microsoft.com/office/drawing/2014/main" xmlns="" val="2019140279"/>
                    </a:ext>
                  </a:extLst>
                </a:gridCol>
              </a:tblGrid>
              <a:tr h="629774">
                <a:tc>
                  <a:txBody>
                    <a:bodyPr/>
                    <a:lstStyle/>
                    <a:p>
                      <a:r>
                        <a:rPr lang="en-US" sz="1400" dirty="0">
                          <a:solidFill>
                            <a:schemeClr val="bg1">
                              <a:lumMod val="85000"/>
                            </a:schemeClr>
                          </a:solidFill>
                          <a:latin typeface="Cambria" panose="02040503050406030204" pitchFamily="18" charset="0"/>
                          <a:ea typeface="Cambria" panose="02040503050406030204" pitchFamily="18" charset="0"/>
                        </a:rPr>
                        <a:t>         ID</a:t>
                      </a:r>
                    </a:p>
                  </a:txBody>
                  <a:tcPr marL="76996" marR="76996" marT="38498" marB="38498"/>
                </a:tc>
                <a:tc>
                  <a:txBody>
                    <a:bodyPr/>
                    <a:lstStyle/>
                    <a:p>
                      <a:r>
                        <a:rPr lang="en-US" sz="1400" dirty="0">
                          <a:solidFill>
                            <a:schemeClr val="bg1">
                              <a:lumMod val="85000"/>
                            </a:schemeClr>
                          </a:solidFill>
                          <a:latin typeface="Cambria" panose="02040503050406030204" pitchFamily="18" charset="0"/>
                          <a:ea typeface="Cambria" panose="02040503050406030204" pitchFamily="18" charset="0"/>
                        </a:rPr>
                        <a:t>       DETAILS</a:t>
                      </a:r>
                    </a:p>
                  </a:txBody>
                  <a:tcPr marL="76996" marR="76996" marT="38498" marB="38498"/>
                </a:tc>
                <a:tc>
                  <a:txBody>
                    <a:bodyPr/>
                    <a:lstStyle/>
                    <a:p>
                      <a:r>
                        <a:rPr lang="en-US" sz="1400" dirty="0">
                          <a:solidFill>
                            <a:schemeClr val="bg1">
                              <a:lumMod val="85000"/>
                            </a:schemeClr>
                          </a:solidFill>
                          <a:latin typeface="Cambria" panose="02040503050406030204" pitchFamily="18" charset="0"/>
                          <a:ea typeface="Cambria" panose="02040503050406030204" pitchFamily="18" charset="0"/>
                        </a:rPr>
                        <a:t> FUNCTIONALITIES </a:t>
                      </a:r>
                    </a:p>
                  </a:txBody>
                  <a:tcPr marL="76996" marR="76996" marT="38498" marB="38498"/>
                </a:tc>
                <a:tc>
                  <a:txBody>
                    <a:bodyPr/>
                    <a:lstStyle/>
                    <a:p>
                      <a:pPr lvl="0">
                        <a:buNone/>
                      </a:pPr>
                      <a:r>
                        <a:rPr lang="en-US" sz="1400" dirty="0">
                          <a:solidFill>
                            <a:schemeClr val="bg1">
                              <a:lumMod val="85000"/>
                            </a:schemeClr>
                          </a:solidFill>
                          <a:latin typeface="Cambria" panose="02040503050406030204" pitchFamily="18" charset="0"/>
                          <a:ea typeface="Cambria" panose="02040503050406030204" pitchFamily="18" charset="0"/>
                        </a:rPr>
                        <a:t>   </a:t>
                      </a:r>
                      <a:r>
                        <a:rPr lang="en-US" sz="1400" dirty="0" smtClean="0">
                          <a:solidFill>
                            <a:schemeClr val="bg1">
                              <a:lumMod val="85000"/>
                            </a:schemeClr>
                          </a:solidFill>
                          <a:latin typeface="Cambria" panose="02040503050406030204" pitchFamily="18" charset="0"/>
                          <a:ea typeface="Cambria" panose="02040503050406030204" pitchFamily="18" charset="0"/>
                        </a:rPr>
                        <a:t>PRIORITIES</a:t>
                      </a:r>
                      <a:endParaRPr lang="en-US" sz="1400" dirty="0">
                        <a:solidFill>
                          <a:schemeClr val="bg1">
                            <a:lumMod val="85000"/>
                          </a:schemeClr>
                        </a:solidFill>
                        <a:latin typeface="Cambria" panose="02040503050406030204" pitchFamily="18" charset="0"/>
                        <a:ea typeface="Cambria" panose="02040503050406030204" pitchFamily="18" charset="0"/>
                      </a:endParaRPr>
                    </a:p>
                  </a:txBody>
                  <a:tcPr marL="76996" marR="76996" marT="38498" marB="38498"/>
                </a:tc>
                <a:extLst>
                  <a:ext uri="{0D108BD9-81ED-4DB2-BD59-A6C34878D82A}">
                    <a16:rowId xmlns:a16="http://schemas.microsoft.com/office/drawing/2014/main" xmlns="" val="1652534114"/>
                  </a:ext>
                </a:extLst>
              </a:tr>
              <a:tr h="541898">
                <a:tc>
                  <a:txBody>
                    <a:bodyPr/>
                    <a:lstStyle/>
                    <a:p>
                      <a:pPr algn="ctr" rtl="0" fontAlgn="t">
                        <a:spcBef>
                          <a:spcPts val="0"/>
                        </a:spcBef>
                        <a:spcAft>
                          <a:spcPts val="0"/>
                        </a:spcAft>
                      </a:pPr>
                      <a:r>
                        <a:rPr lang="en-IN" sz="1200" b="0" i="0" u="none" strike="noStrike">
                          <a:solidFill>
                            <a:srgbClr val="000000"/>
                          </a:solidFill>
                          <a:latin typeface="Times New Roman"/>
                        </a:rPr>
                        <a:t>R1</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TMS must be able to store user information</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Functional Data</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Must have</a:t>
                      </a:r>
                      <a:endParaRPr lang="en-IN"/>
                    </a:p>
                  </a:txBody>
                  <a:tcPr marL="68580" marR="68580"/>
                </a:tc>
                <a:extLst>
                  <a:ext uri="{0D108BD9-81ED-4DB2-BD59-A6C34878D82A}">
                    <a16:rowId xmlns:a16="http://schemas.microsoft.com/office/drawing/2014/main" xmlns="" val="4091332073"/>
                  </a:ext>
                </a:extLst>
              </a:tr>
              <a:tr h="541898">
                <a:tc>
                  <a:txBody>
                    <a:bodyPr/>
                    <a:lstStyle/>
                    <a:p>
                      <a:pPr algn="ctr" rtl="0" fontAlgn="t">
                        <a:spcBef>
                          <a:spcPts val="0"/>
                        </a:spcBef>
                        <a:spcAft>
                          <a:spcPts val="0"/>
                        </a:spcAft>
                      </a:pPr>
                      <a:r>
                        <a:rPr lang="en-IN" sz="1200" b="0" i="0" u="none" strike="noStrike">
                          <a:solidFill>
                            <a:srgbClr val="000000"/>
                          </a:solidFill>
                          <a:latin typeface="Times New Roman"/>
                        </a:rPr>
                        <a:t>R2</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TMS must be able to respond to user within seconds</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Non-Functional performance</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Must have</a:t>
                      </a:r>
                      <a:endParaRPr lang="en-IN"/>
                    </a:p>
                  </a:txBody>
                  <a:tcPr marL="68580" marR="68580"/>
                </a:tc>
                <a:extLst>
                  <a:ext uri="{0D108BD9-81ED-4DB2-BD59-A6C34878D82A}">
                    <a16:rowId xmlns:a16="http://schemas.microsoft.com/office/drawing/2014/main" xmlns="" val="1948830076"/>
                  </a:ext>
                </a:extLst>
              </a:tr>
              <a:tr h="541898">
                <a:tc>
                  <a:txBody>
                    <a:bodyPr/>
                    <a:lstStyle/>
                    <a:p>
                      <a:pPr algn="ctr" rtl="0" fontAlgn="t">
                        <a:spcBef>
                          <a:spcPts val="0"/>
                        </a:spcBef>
                        <a:spcAft>
                          <a:spcPts val="0"/>
                        </a:spcAft>
                      </a:pPr>
                      <a:r>
                        <a:rPr lang="en-IN" sz="1200" b="0" i="0" u="none" strike="noStrike">
                          <a:solidFill>
                            <a:srgbClr val="000000"/>
                          </a:solidFill>
                          <a:latin typeface="Times New Roman"/>
                        </a:rPr>
                        <a:t>R3</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TMS must be able to validate login credentials of user</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Functional</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Must have</a:t>
                      </a:r>
                      <a:endParaRPr lang="en-IN"/>
                    </a:p>
                  </a:txBody>
                  <a:tcPr marL="68580" marR="68580"/>
                </a:tc>
                <a:extLst>
                  <a:ext uri="{0D108BD9-81ED-4DB2-BD59-A6C34878D82A}">
                    <a16:rowId xmlns:a16="http://schemas.microsoft.com/office/drawing/2014/main" xmlns="" val="239407982"/>
                  </a:ext>
                </a:extLst>
              </a:tr>
              <a:tr h="776234">
                <a:tc>
                  <a:txBody>
                    <a:bodyPr/>
                    <a:lstStyle/>
                    <a:p>
                      <a:pPr algn="ctr" rtl="0" fontAlgn="t">
                        <a:spcBef>
                          <a:spcPts val="0"/>
                        </a:spcBef>
                        <a:spcAft>
                          <a:spcPts val="0"/>
                        </a:spcAft>
                      </a:pPr>
                      <a:r>
                        <a:rPr lang="en-IN" sz="1200" b="0" i="0" u="none" strike="noStrike">
                          <a:solidFill>
                            <a:srgbClr val="000000"/>
                          </a:solidFill>
                          <a:latin typeface="Times New Roman"/>
                        </a:rPr>
                        <a:t>R4</a:t>
                      </a:r>
                      <a:endParaRPr lang="en-IN"/>
                    </a:p>
                  </a:txBody>
                  <a:tcPr marL="68580" marR="68580"/>
                </a:tc>
                <a:tc>
                  <a:txBody>
                    <a:bodyPr/>
                    <a:lstStyle/>
                    <a:p>
                      <a:pPr algn="ctr" rtl="0" fontAlgn="t">
                        <a:spcBef>
                          <a:spcPts val="0"/>
                        </a:spcBef>
                        <a:spcAft>
                          <a:spcPts val="0"/>
                        </a:spcAft>
                      </a:pPr>
                      <a:r>
                        <a:rPr lang="en-IN" sz="1200" b="0" i="0" u="none" strike="noStrike" dirty="0">
                          <a:solidFill>
                            <a:srgbClr val="000000"/>
                          </a:solidFill>
                          <a:latin typeface="Times New Roman"/>
                        </a:rPr>
                        <a:t>TMS must be able to display basic details of corresponding</a:t>
                      </a:r>
                      <a:endParaRPr lang="en-IN" dirty="0"/>
                    </a:p>
                    <a:p>
                      <a:pPr algn="ctr" rtl="0" fontAlgn="t">
                        <a:spcBef>
                          <a:spcPts val="0"/>
                        </a:spcBef>
                        <a:spcAft>
                          <a:spcPts val="0"/>
                        </a:spcAft>
                      </a:pPr>
                      <a:r>
                        <a:rPr lang="en-IN" sz="1200" b="0" i="0" u="none" strike="noStrike" dirty="0" smtClean="0">
                          <a:solidFill>
                            <a:srgbClr val="000000"/>
                          </a:solidFill>
                          <a:latin typeface="Times New Roman"/>
                        </a:rPr>
                        <a:t>Admin/User </a:t>
                      </a:r>
                      <a:r>
                        <a:rPr lang="en-IN" sz="1200" b="0" i="0" u="none" strike="noStrike" dirty="0">
                          <a:solidFill>
                            <a:srgbClr val="000000"/>
                          </a:solidFill>
                          <a:latin typeface="Times New Roman"/>
                        </a:rPr>
                        <a:t>when user logs in</a:t>
                      </a:r>
                      <a:endParaRPr lang="en-IN" dirty="0"/>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Functional</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Must have</a:t>
                      </a:r>
                      <a:endParaRPr lang="en-IN"/>
                    </a:p>
                  </a:txBody>
                  <a:tcPr marL="68580" marR="68580"/>
                </a:tc>
                <a:extLst>
                  <a:ext uri="{0D108BD9-81ED-4DB2-BD59-A6C34878D82A}">
                    <a16:rowId xmlns:a16="http://schemas.microsoft.com/office/drawing/2014/main" xmlns="" val="3092334381"/>
                  </a:ext>
                </a:extLst>
              </a:tr>
              <a:tr h="541898">
                <a:tc>
                  <a:txBody>
                    <a:bodyPr/>
                    <a:lstStyle/>
                    <a:p>
                      <a:pPr algn="ctr" rtl="0" fontAlgn="t">
                        <a:spcBef>
                          <a:spcPts val="0"/>
                        </a:spcBef>
                        <a:spcAft>
                          <a:spcPts val="0"/>
                        </a:spcAft>
                      </a:pPr>
                      <a:r>
                        <a:rPr lang="en-IN" sz="1200" b="0" i="0" u="none" strike="noStrike">
                          <a:solidFill>
                            <a:srgbClr val="000000"/>
                          </a:solidFill>
                          <a:latin typeface="Times New Roman"/>
                        </a:rPr>
                        <a:t>R5</a:t>
                      </a:r>
                      <a:endParaRPr lang="en-IN"/>
                    </a:p>
                  </a:txBody>
                  <a:tcPr marL="68580" marR="68580"/>
                </a:tc>
                <a:tc>
                  <a:txBody>
                    <a:bodyPr/>
                    <a:lstStyle/>
                    <a:p>
                      <a:pPr algn="ctr" rtl="0" fontAlgn="t">
                        <a:spcBef>
                          <a:spcPts val="0"/>
                        </a:spcBef>
                        <a:spcAft>
                          <a:spcPts val="0"/>
                        </a:spcAft>
                      </a:pPr>
                      <a:r>
                        <a:rPr lang="en-IN" sz="1200" b="0" i="0" u="none" strike="noStrike" dirty="0">
                          <a:solidFill>
                            <a:srgbClr val="000000"/>
                          </a:solidFill>
                          <a:latin typeface="Times New Roman"/>
                        </a:rPr>
                        <a:t>TMS must be able to redirect to login page after registering in the system</a:t>
                      </a:r>
                      <a:endParaRPr lang="en-IN" dirty="0"/>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Non-Functional</a:t>
                      </a:r>
                      <a:endParaRPr lang="en-IN"/>
                    </a:p>
                  </a:txBody>
                  <a:tcPr marL="68580" marR="68580"/>
                </a:tc>
                <a:tc>
                  <a:txBody>
                    <a:bodyPr/>
                    <a:lstStyle/>
                    <a:p>
                      <a:pPr algn="ctr" rtl="0" fontAlgn="t">
                        <a:spcBef>
                          <a:spcPts val="0"/>
                        </a:spcBef>
                        <a:spcAft>
                          <a:spcPts val="0"/>
                        </a:spcAft>
                      </a:pPr>
                      <a:r>
                        <a:rPr lang="en-IN" sz="1200" b="0" i="0" u="none" strike="noStrike" dirty="0">
                          <a:solidFill>
                            <a:srgbClr val="000000"/>
                          </a:solidFill>
                          <a:latin typeface="Times New Roman"/>
                        </a:rPr>
                        <a:t>Must have</a:t>
                      </a:r>
                      <a:endParaRPr lang="en-IN" dirty="0"/>
                    </a:p>
                  </a:txBody>
                  <a:tcPr marL="68580" marR="68580"/>
                </a:tc>
                <a:extLst>
                  <a:ext uri="{0D108BD9-81ED-4DB2-BD59-A6C34878D82A}">
                    <a16:rowId xmlns:a16="http://schemas.microsoft.com/office/drawing/2014/main" xmlns="" val="3973169389"/>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xmlns="" id="{540A2F81-A930-415A-9198-3FB47284845F}"/>
              </a:ext>
            </a:extLst>
          </p:cNvPr>
          <p:cNvSpPr>
            <a:spLocks noGrp="1"/>
          </p:cNvSpPr>
          <p:nvPr>
            <p:ph type="title"/>
          </p:nvPr>
        </p:nvSpPr>
        <p:spPr/>
        <p:txBody>
          <a:bodyPr/>
          <a:lstStyle/>
          <a:p>
            <a:r>
              <a:rPr lang="en-US" sz="2000" b="1" dirty="0">
                <a:solidFill>
                  <a:schemeClr val="accent2">
                    <a:lumMod val="75000"/>
                  </a:schemeClr>
                </a:solidFill>
                <a:latin typeface="Cambria Math" panose="02040503050406030204" pitchFamily="18" charset="0"/>
                <a:ea typeface="Cambria Math" panose="02040503050406030204" pitchFamily="18" charset="0"/>
              </a:rPr>
              <a:t>SYSTEM REQUIREMENT SPECIFICATION</a:t>
            </a:r>
            <a:endParaRPr lang="en-IN" dirty="0"/>
          </a:p>
        </p:txBody>
      </p:sp>
      <p:sp>
        <p:nvSpPr>
          <p:cNvPr id="3" name="Text Placeholder 2">
            <a:extLst>
              <a:ext uri="{FF2B5EF4-FFF2-40B4-BE49-F238E27FC236}">
                <a16:creationId xmlns:a16="http://schemas.microsoft.com/office/drawing/2014/main" xmlns="" id="{D46C5205-5C8F-4338-B321-8AF262DBDE1F}"/>
              </a:ext>
            </a:extLst>
          </p:cNvPr>
          <p:cNvSpPr>
            <a:spLocks noGrp="1"/>
          </p:cNvSpPr>
          <p:nvPr>
            <p:ph type="body" idx="1"/>
          </p:nvPr>
        </p:nvSpPr>
        <p:spPr/>
        <p:txBody>
          <a:bodyPr/>
          <a:lstStyle/>
          <a:p>
            <a:endParaRPr lang="en-IN" dirty="0"/>
          </a:p>
        </p:txBody>
      </p:sp>
      <p:sp>
        <p:nvSpPr>
          <p:cNvPr id="127" name="Google Shape;127;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8"/>
          <p:cNvGrpSpPr/>
          <p:nvPr/>
        </p:nvGrpSpPr>
        <p:grpSpPr>
          <a:xfrm>
            <a:off x="6224310" y="1351742"/>
            <a:ext cx="878284" cy="816182"/>
            <a:chOff x="5972700" y="2330200"/>
            <a:chExt cx="411625" cy="387275"/>
          </a:xfrm>
        </p:grpSpPr>
        <p:sp>
          <p:nvSpPr>
            <p:cNvPr id="125" name="Google Shape;125;p1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26" name="Google Shape;126;p1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aphicFrame>
        <p:nvGraphicFramePr>
          <p:cNvPr id="17" name="Table 4">
            <a:extLst>
              <a:ext uri="{FF2B5EF4-FFF2-40B4-BE49-F238E27FC236}">
                <a16:creationId xmlns:a16="http://schemas.microsoft.com/office/drawing/2014/main" xmlns="" id="{677423E8-0AAC-41E6-9202-0931008449C1}"/>
              </a:ext>
            </a:extLst>
          </p:cNvPr>
          <p:cNvGraphicFramePr>
            <a:graphicFrameLocks/>
          </p:cNvGraphicFramePr>
          <p:nvPr>
            <p:extLst>
              <p:ext uri="{D42A27DB-BD31-4B8C-83A1-F6EECF244321}">
                <p14:modId xmlns:p14="http://schemas.microsoft.com/office/powerpoint/2010/main" val="3788736227"/>
              </p:ext>
            </p:extLst>
          </p:nvPr>
        </p:nvGraphicFramePr>
        <p:xfrm>
          <a:off x="653300" y="1057537"/>
          <a:ext cx="7570499" cy="3889468"/>
        </p:xfrm>
        <a:graphic>
          <a:graphicData uri="http://schemas.openxmlformats.org/drawingml/2006/table">
            <a:tbl>
              <a:tblPr firstRow="1" bandRow="1">
                <a:tableStyleId>{8A107856-5554-42FB-B03E-39F5DBC370BA}</a:tableStyleId>
              </a:tblPr>
              <a:tblGrid>
                <a:gridCol w="1343113">
                  <a:extLst>
                    <a:ext uri="{9D8B030D-6E8A-4147-A177-3AD203B41FA5}">
                      <a16:colId xmlns:a16="http://schemas.microsoft.com/office/drawing/2014/main" xmlns="" val="96669474"/>
                    </a:ext>
                  </a:extLst>
                </a:gridCol>
                <a:gridCol w="3734353">
                  <a:extLst>
                    <a:ext uri="{9D8B030D-6E8A-4147-A177-3AD203B41FA5}">
                      <a16:colId xmlns:a16="http://schemas.microsoft.com/office/drawing/2014/main" xmlns="" val="3275919196"/>
                    </a:ext>
                  </a:extLst>
                </a:gridCol>
                <a:gridCol w="1047940">
                  <a:extLst>
                    <a:ext uri="{9D8B030D-6E8A-4147-A177-3AD203B41FA5}">
                      <a16:colId xmlns:a16="http://schemas.microsoft.com/office/drawing/2014/main" xmlns="" val="56984900"/>
                    </a:ext>
                  </a:extLst>
                </a:gridCol>
                <a:gridCol w="1445093">
                  <a:extLst>
                    <a:ext uri="{9D8B030D-6E8A-4147-A177-3AD203B41FA5}">
                      <a16:colId xmlns:a16="http://schemas.microsoft.com/office/drawing/2014/main" xmlns="" val="254625041"/>
                    </a:ext>
                  </a:extLst>
                </a:gridCol>
              </a:tblGrid>
              <a:tr h="581372">
                <a:tc>
                  <a:txBody>
                    <a:bodyPr/>
                    <a:lstStyle/>
                    <a:p>
                      <a:pPr algn="ctr" rtl="0" fontAlgn="t">
                        <a:spcBef>
                          <a:spcPts val="0"/>
                        </a:spcBef>
                        <a:spcAft>
                          <a:spcPts val="0"/>
                        </a:spcAft>
                      </a:pPr>
                      <a:r>
                        <a:rPr lang="en-IN" sz="1200" b="0" i="0" u="none" strike="noStrike" dirty="0">
                          <a:solidFill>
                            <a:srgbClr val="000000"/>
                          </a:solidFill>
                          <a:latin typeface="Times New Roman"/>
                        </a:rPr>
                        <a:t>R6</a:t>
                      </a:r>
                      <a:endParaRPr lang="en-IN" dirty="0"/>
                    </a:p>
                  </a:txBody>
                  <a:tcPr marL="68580" marR="68580"/>
                </a:tc>
                <a:tc>
                  <a:txBody>
                    <a:bodyPr/>
                    <a:lstStyle/>
                    <a:p>
                      <a:pPr algn="ctr" rtl="0" fontAlgn="t">
                        <a:spcBef>
                          <a:spcPts val="0"/>
                        </a:spcBef>
                        <a:spcAft>
                          <a:spcPts val="0"/>
                        </a:spcAft>
                      </a:pPr>
                      <a:r>
                        <a:rPr lang="en-IN" sz="1200" b="0" i="0" u="none" strike="noStrike" dirty="0">
                          <a:solidFill>
                            <a:srgbClr val="000000"/>
                          </a:solidFill>
                          <a:latin typeface="Times New Roman"/>
                        </a:rPr>
                        <a:t>TMS must be able </a:t>
                      </a:r>
                      <a:r>
                        <a:rPr lang="en-IN" sz="1200" b="0" i="0" u="none" strike="noStrike" dirty="0" smtClean="0">
                          <a:solidFill>
                            <a:srgbClr val="000000"/>
                          </a:solidFill>
                          <a:latin typeface="Times New Roman"/>
                        </a:rPr>
                        <a:t>to</a:t>
                      </a:r>
                      <a:r>
                        <a:rPr lang="en-IN" sz="1350" b="1" i="0" u="none" strike="noStrike" baseline="0" dirty="0">
                          <a:solidFill>
                            <a:schemeClr val="dk1"/>
                          </a:solidFill>
                          <a:latin typeface="+mn-lt"/>
                        </a:rPr>
                        <a:t> </a:t>
                      </a:r>
                      <a:r>
                        <a:rPr lang="en-IN" sz="1200" b="0" i="0" u="none" strike="noStrike" dirty="0" smtClean="0">
                          <a:solidFill>
                            <a:srgbClr val="000000"/>
                          </a:solidFill>
                          <a:latin typeface="Times New Roman"/>
                        </a:rPr>
                        <a:t>logout </a:t>
                      </a:r>
                      <a:r>
                        <a:rPr lang="en-IN" sz="1200" b="0" i="0" u="none" strike="noStrike" dirty="0">
                          <a:solidFill>
                            <a:srgbClr val="000000"/>
                          </a:solidFill>
                          <a:latin typeface="Times New Roman"/>
                        </a:rPr>
                        <a:t>of the system</a:t>
                      </a:r>
                      <a:endParaRPr lang="en-IN" dirty="0"/>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Functional</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Must have</a:t>
                      </a:r>
                      <a:endParaRPr lang="en-IN"/>
                    </a:p>
                  </a:txBody>
                  <a:tcPr marL="68580" marR="68580"/>
                </a:tc>
                <a:extLst>
                  <a:ext uri="{0D108BD9-81ED-4DB2-BD59-A6C34878D82A}">
                    <a16:rowId xmlns:a16="http://schemas.microsoft.com/office/drawing/2014/main" xmlns="" val="850733918"/>
                  </a:ext>
                </a:extLst>
              </a:tr>
              <a:tr h="827024">
                <a:tc>
                  <a:txBody>
                    <a:bodyPr/>
                    <a:lstStyle/>
                    <a:p>
                      <a:pPr algn="ctr" rtl="0" fontAlgn="t">
                        <a:spcBef>
                          <a:spcPts val="0"/>
                        </a:spcBef>
                        <a:spcAft>
                          <a:spcPts val="0"/>
                        </a:spcAft>
                      </a:pPr>
                      <a:r>
                        <a:rPr lang="en-IN" sz="1200" b="0" i="0" u="none" strike="noStrike">
                          <a:solidFill>
                            <a:srgbClr val="000000"/>
                          </a:solidFill>
                          <a:latin typeface="Times New Roman"/>
                        </a:rPr>
                        <a:t>R7</a:t>
                      </a:r>
                      <a:endParaRPr lang="en-IN"/>
                    </a:p>
                  </a:txBody>
                  <a:tcPr marL="68580" marR="68580"/>
                </a:tc>
                <a:tc>
                  <a:txBody>
                    <a:bodyPr/>
                    <a:lstStyle/>
                    <a:p>
                      <a:pPr algn="ctr" rtl="0" fontAlgn="t">
                        <a:spcBef>
                          <a:spcPts val="0"/>
                        </a:spcBef>
                        <a:spcAft>
                          <a:spcPts val="0"/>
                        </a:spcAft>
                      </a:pPr>
                      <a:r>
                        <a:rPr lang="en-IN" sz="1200" b="0" i="0" u="none" strike="noStrike" dirty="0">
                          <a:solidFill>
                            <a:srgbClr val="000000"/>
                          </a:solidFill>
                          <a:latin typeface="Times New Roman"/>
                        </a:rPr>
                        <a:t>TMS must be able to provide user registration form</a:t>
                      </a:r>
                      <a:endParaRPr lang="en-IN" dirty="0"/>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Functional</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Must have</a:t>
                      </a:r>
                      <a:endParaRPr lang="en-IN"/>
                    </a:p>
                  </a:txBody>
                  <a:tcPr marL="68580" marR="68580"/>
                </a:tc>
                <a:extLst>
                  <a:ext uri="{0D108BD9-81ED-4DB2-BD59-A6C34878D82A}">
                    <a16:rowId xmlns:a16="http://schemas.microsoft.com/office/drawing/2014/main" xmlns="" val="321600764"/>
                  </a:ext>
                </a:extLst>
              </a:tr>
              <a:tr h="827024">
                <a:tc>
                  <a:txBody>
                    <a:bodyPr/>
                    <a:lstStyle/>
                    <a:p>
                      <a:pPr algn="ctr" rtl="0" fontAlgn="t">
                        <a:spcBef>
                          <a:spcPts val="0"/>
                        </a:spcBef>
                        <a:spcAft>
                          <a:spcPts val="0"/>
                        </a:spcAft>
                      </a:pPr>
                      <a:r>
                        <a:rPr lang="en-IN" sz="1200" b="0" i="0" u="none" strike="noStrike">
                          <a:solidFill>
                            <a:srgbClr val="000000"/>
                          </a:solidFill>
                          <a:latin typeface="Times New Roman"/>
                        </a:rPr>
                        <a:t>R8</a:t>
                      </a:r>
                      <a:endParaRPr lang="en-IN"/>
                    </a:p>
                  </a:txBody>
                  <a:tcPr marL="68580" marR="68580"/>
                </a:tc>
                <a:tc>
                  <a:txBody>
                    <a:bodyPr/>
                    <a:lstStyle/>
                    <a:p>
                      <a:pPr algn="ctr" rtl="0" fontAlgn="t">
                        <a:spcBef>
                          <a:spcPts val="0"/>
                        </a:spcBef>
                        <a:spcAft>
                          <a:spcPts val="0"/>
                        </a:spcAft>
                      </a:pPr>
                      <a:r>
                        <a:rPr lang="en-IN" sz="1200" b="0" i="0" u="none" strike="noStrike" dirty="0">
                          <a:solidFill>
                            <a:srgbClr val="000000"/>
                          </a:solidFill>
                          <a:latin typeface="Times New Roman"/>
                        </a:rPr>
                        <a:t>TMS must be able to provide </a:t>
                      </a:r>
                      <a:r>
                        <a:rPr lang="en-IN" sz="1200" b="0" i="0" u="none" strike="noStrike" dirty="0" smtClean="0">
                          <a:solidFill>
                            <a:srgbClr val="000000"/>
                          </a:solidFill>
                          <a:latin typeface="Times New Roman"/>
                        </a:rPr>
                        <a:t>user/admin </a:t>
                      </a:r>
                      <a:r>
                        <a:rPr lang="en-IN" sz="1200" b="0" i="0" u="none" strike="noStrike" dirty="0">
                          <a:solidFill>
                            <a:srgbClr val="000000"/>
                          </a:solidFill>
                          <a:latin typeface="Times New Roman"/>
                        </a:rPr>
                        <a:t>login form</a:t>
                      </a:r>
                      <a:endParaRPr lang="en-IN" dirty="0"/>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Functional</a:t>
                      </a:r>
                      <a:endParaRPr lang="en-IN"/>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Could have</a:t>
                      </a:r>
                      <a:endParaRPr lang="en-IN"/>
                    </a:p>
                  </a:txBody>
                  <a:tcPr marL="68580" marR="68580"/>
                </a:tc>
                <a:extLst>
                  <a:ext uri="{0D108BD9-81ED-4DB2-BD59-A6C34878D82A}">
                    <a16:rowId xmlns:a16="http://schemas.microsoft.com/office/drawing/2014/main" xmlns="" val="3311131983"/>
                  </a:ext>
                </a:extLst>
              </a:tr>
              <a:tr h="827024">
                <a:tc>
                  <a:txBody>
                    <a:bodyPr/>
                    <a:lstStyle/>
                    <a:p>
                      <a:pPr algn="ctr" rtl="0" fontAlgn="t">
                        <a:spcBef>
                          <a:spcPts val="0"/>
                        </a:spcBef>
                        <a:spcAft>
                          <a:spcPts val="0"/>
                        </a:spcAft>
                      </a:pPr>
                      <a:r>
                        <a:rPr lang="en-IN" sz="1200" b="0" i="0" u="none" strike="noStrike">
                          <a:solidFill>
                            <a:srgbClr val="000000"/>
                          </a:solidFill>
                          <a:latin typeface="Times New Roman"/>
                        </a:rPr>
                        <a:t>R9</a:t>
                      </a:r>
                      <a:endParaRPr lang="en-IN"/>
                    </a:p>
                  </a:txBody>
                  <a:tcPr marL="68580" marR="68580"/>
                </a:tc>
                <a:tc>
                  <a:txBody>
                    <a:bodyPr/>
                    <a:lstStyle/>
                    <a:p>
                      <a:pPr algn="ctr" rtl="0" fontAlgn="t">
                        <a:spcBef>
                          <a:spcPts val="0"/>
                        </a:spcBef>
                        <a:spcAft>
                          <a:spcPts val="0"/>
                        </a:spcAft>
                      </a:pPr>
                      <a:r>
                        <a:rPr lang="en-IN" sz="1200" b="0" i="0" u="none" strike="noStrike" dirty="0">
                          <a:solidFill>
                            <a:srgbClr val="000000"/>
                          </a:solidFill>
                          <a:latin typeface="Times New Roman"/>
                        </a:rPr>
                        <a:t>TMS must be able to store </a:t>
                      </a:r>
                      <a:r>
                        <a:rPr lang="en-IN" sz="1200" b="0" i="0" u="none" strike="noStrike" dirty="0" smtClean="0">
                          <a:solidFill>
                            <a:srgbClr val="000000"/>
                          </a:solidFill>
                          <a:latin typeface="Times New Roman"/>
                        </a:rPr>
                        <a:t> admin/user </a:t>
                      </a:r>
                      <a:r>
                        <a:rPr lang="en-IN" sz="1200" b="0" i="0" u="none" strike="noStrike" dirty="0">
                          <a:solidFill>
                            <a:srgbClr val="000000"/>
                          </a:solidFill>
                          <a:latin typeface="Times New Roman"/>
                        </a:rPr>
                        <a:t>login information</a:t>
                      </a:r>
                      <a:endParaRPr lang="en-IN" dirty="0"/>
                    </a:p>
                  </a:txBody>
                  <a:tcPr marL="68580" marR="68580"/>
                </a:tc>
                <a:tc>
                  <a:txBody>
                    <a:bodyPr/>
                    <a:lstStyle/>
                    <a:p>
                      <a:pPr algn="ctr" rtl="0" fontAlgn="t">
                        <a:spcBef>
                          <a:spcPts val="0"/>
                        </a:spcBef>
                        <a:spcAft>
                          <a:spcPts val="0"/>
                        </a:spcAft>
                      </a:pPr>
                      <a:r>
                        <a:rPr lang="en-IN" sz="1200" b="0" i="0" u="none" strike="noStrike">
                          <a:solidFill>
                            <a:srgbClr val="000000"/>
                          </a:solidFill>
                          <a:latin typeface="Times New Roman"/>
                        </a:rPr>
                        <a:t>Functional</a:t>
                      </a:r>
                      <a:endParaRPr lang="en-IN"/>
                    </a:p>
                  </a:txBody>
                  <a:tcPr marL="68580" marR="68580"/>
                </a:tc>
                <a:tc>
                  <a:txBody>
                    <a:bodyPr/>
                    <a:lstStyle/>
                    <a:p>
                      <a:pPr algn="ctr" rtl="0" fontAlgn="t">
                        <a:spcBef>
                          <a:spcPts val="0"/>
                        </a:spcBef>
                        <a:spcAft>
                          <a:spcPts val="0"/>
                        </a:spcAft>
                      </a:pPr>
                      <a:r>
                        <a:rPr lang="en-IN" sz="1200" b="0" i="0" u="none" strike="noStrike" dirty="0">
                          <a:solidFill>
                            <a:srgbClr val="000000"/>
                          </a:solidFill>
                          <a:latin typeface="Times New Roman"/>
                        </a:rPr>
                        <a:t>Must have</a:t>
                      </a:r>
                      <a:endParaRPr lang="en-IN" dirty="0"/>
                    </a:p>
                  </a:txBody>
                  <a:tcPr marL="68580" marR="68580"/>
                </a:tc>
                <a:extLst>
                  <a:ext uri="{0D108BD9-81ED-4DB2-BD59-A6C34878D82A}">
                    <a16:rowId xmlns:a16="http://schemas.microsoft.com/office/drawing/2014/main" xmlns="" val="3158288038"/>
                  </a:ext>
                </a:extLst>
              </a:tr>
              <a:tr h="827024">
                <a:tc>
                  <a:txBody>
                    <a:bodyPr/>
                    <a:lstStyle/>
                    <a:p>
                      <a:pPr algn="ctr" rtl="0" fontAlgn="t">
                        <a:spcBef>
                          <a:spcPts val="0"/>
                        </a:spcBef>
                        <a:spcAft>
                          <a:spcPts val="0"/>
                        </a:spcAft>
                      </a:pPr>
                      <a:r>
                        <a:rPr lang="en-IN" sz="1200" b="0" i="0" u="none" strike="noStrike">
                          <a:solidFill>
                            <a:srgbClr val="000000"/>
                          </a:solidFill>
                          <a:latin typeface="Times New Roman"/>
                        </a:rPr>
                        <a:t>R10</a:t>
                      </a:r>
                      <a:endParaRPr lang="en-IN"/>
                    </a:p>
                  </a:txBody>
                  <a:tcPr marL="68580" marR="68580"/>
                </a:tc>
                <a:tc>
                  <a:txBody>
                    <a:bodyPr/>
                    <a:lstStyle/>
                    <a:p>
                      <a:pPr algn="ctr"/>
                      <a:r>
                        <a:rPr lang="en-GB" sz="1200" dirty="0" smtClean="0">
                          <a:latin typeface="Times New Roman" pitchFamily="18" charset="0"/>
                          <a:cs typeface="Times New Roman" pitchFamily="18" charset="0"/>
                        </a:rPr>
                        <a:t>TMS must be able to change the password of admin/user when requested</a:t>
                      </a:r>
                      <a:endParaRPr lang="en-IN" sz="1200" dirty="0">
                        <a:latin typeface="Times New Roman" pitchFamily="18" charset="0"/>
                        <a:cs typeface="Times New Roman" pitchFamily="18" charset="0"/>
                      </a:endParaRPr>
                    </a:p>
                  </a:txBody>
                  <a:tcPr marL="68580" marR="68580"/>
                </a:tc>
                <a:tc>
                  <a:txBody>
                    <a:bodyPr/>
                    <a:lstStyle/>
                    <a:p>
                      <a:pPr marL="0" algn="ctr" defTabSz="342900" rtl="0" eaLnBrk="1" latinLnBrk="0" hangingPunct="1"/>
                      <a:r>
                        <a:rPr lang="en-IN" sz="1200" kern="1200" dirty="0" smtClean="0">
                          <a:solidFill>
                            <a:schemeClr val="dk1"/>
                          </a:solidFill>
                          <a:latin typeface="Times New Roman" pitchFamily="18" charset="0"/>
                          <a:ea typeface="+mn-ea"/>
                          <a:cs typeface="Times New Roman" pitchFamily="18" charset="0"/>
                        </a:rPr>
                        <a:t>Functional</a:t>
                      </a:r>
                      <a:endParaRPr lang="en-IN" sz="1200" kern="1200" dirty="0">
                        <a:solidFill>
                          <a:schemeClr val="dk1"/>
                        </a:solidFill>
                        <a:latin typeface="Times New Roman" pitchFamily="18" charset="0"/>
                        <a:ea typeface="+mn-ea"/>
                        <a:cs typeface="Times New Roman" pitchFamily="18" charset="0"/>
                      </a:endParaRPr>
                    </a:p>
                  </a:txBody>
                  <a:tcPr marL="68580" marR="68580"/>
                </a:tc>
                <a:tc>
                  <a:txBody>
                    <a:bodyPr/>
                    <a:lstStyle/>
                    <a:p>
                      <a:pPr marL="0" algn="ctr" defTabSz="342900" rtl="0" eaLnBrk="1" latinLnBrk="0" hangingPunct="1"/>
                      <a:r>
                        <a:rPr lang="en-IN" dirty="0" smtClean="0"/>
                        <a:t> </a:t>
                      </a:r>
                      <a:r>
                        <a:rPr lang="en-IN" sz="1200" kern="1200" dirty="0" smtClean="0">
                          <a:solidFill>
                            <a:schemeClr val="dk1"/>
                          </a:solidFill>
                          <a:latin typeface="Times New Roman" pitchFamily="18" charset="0"/>
                          <a:ea typeface="+mn-ea"/>
                          <a:cs typeface="Times New Roman" pitchFamily="18" charset="0"/>
                        </a:rPr>
                        <a:t>Must have</a:t>
                      </a:r>
                      <a:endParaRPr lang="en-IN" sz="1200" kern="1200" dirty="0">
                        <a:solidFill>
                          <a:schemeClr val="dk1"/>
                        </a:solidFill>
                        <a:latin typeface="Times New Roman" pitchFamily="18" charset="0"/>
                        <a:ea typeface="+mn-ea"/>
                        <a:cs typeface="Times New Roman" pitchFamily="18" charset="0"/>
                      </a:endParaRPr>
                    </a:p>
                  </a:txBody>
                  <a:tcPr marL="68580" marR="68580"/>
                </a:tc>
                <a:extLst>
                  <a:ext uri="{0D108BD9-81ED-4DB2-BD59-A6C34878D82A}">
                    <a16:rowId xmlns:a16="http://schemas.microsoft.com/office/drawing/2014/main" xmlns="" val="2805921479"/>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itle 1">
            <a:extLst>
              <a:ext uri="{FF2B5EF4-FFF2-40B4-BE49-F238E27FC236}">
                <a16:creationId xmlns:a16="http://schemas.microsoft.com/office/drawing/2014/main" xmlns="" id="{A92882ED-9F46-4568-A737-EFCDFDD66C33}"/>
              </a:ext>
            </a:extLst>
          </p:cNvPr>
          <p:cNvSpPr>
            <a:spLocks noGrp="1"/>
          </p:cNvSpPr>
          <p:nvPr>
            <p:ph type="title"/>
          </p:nvPr>
        </p:nvSpPr>
        <p:spPr/>
        <p:txBody>
          <a:bodyPr/>
          <a:lstStyle/>
          <a:p>
            <a:r>
              <a:rPr lang="en-US" sz="2000" b="1" dirty="0">
                <a:solidFill>
                  <a:schemeClr val="accent2">
                    <a:lumMod val="75000"/>
                  </a:schemeClr>
                </a:solidFill>
                <a:latin typeface="Cambria Math" panose="02040503050406030204" pitchFamily="18" charset="0"/>
                <a:ea typeface="Cambria Math" panose="02040503050406030204" pitchFamily="18" charset="0"/>
              </a:rPr>
              <a:t>SYSTEM REQUIREMENT SPECIFICATION</a:t>
            </a:r>
            <a:endParaRPr lang="en-IN" dirty="0"/>
          </a:p>
        </p:txBody>
      </p:sp>
      <p:sp>
        <p:nvSpPr>
          <p:cNvPr id="3" name="Text Placeholder 2">
            <a:extLst>
              <a:ext uri="{FF2B5EF4-FFF2-40B4-BE49-F238E27FC236}">
                <a16:creationId xmlns:a16="http://schemas.microsoft.com/office/drawing/2014/main" xmlns="" id="{C4624835-BA9B-4725-8A42-2E1CF7838599}"/>
              </a:ext>
            </a:extLst>
          </p:cNvPr>
          <p:cNvSpPr>
            <a:spLocks noGrp="1"/>
          </p:cNvSpPr>
          <p:nvPr>
            <p:ph type="body" idx="1"/>
          </p:nvPr>
        </p:nvSpPr>
        <p:spPr/>
        <p:txBody>
          <a:bodyPr/>
          <a:lstStyle/>
          <a:p>
            <a:pPr marL="0" algn="l" rtl="0" eaLnBrk="1" fontAlgn="t" latinLnBrk="0" hangingPunct="1">
              <a:spcBef>
                <a:spcPts val="0"/>
              </a:spcBef>
              <a:spcAft>
                <a:spcPts val="0"/>
              </a:spcAft>
            </a:pPr>
            <a:r>
              <a:rPr lang="en-US" sz="1800" b="1" i="0" u="none" strike="noStrike" kern="1200" dirty="0" smtClean="0">
                <a:solidFill>
                  <a:srgbClr val="FFFFFF"/>
                </a:solidFill>
                <a:effectLst/>
                <a:latin typeface="Trebuchet MS" panose="020B0603020202020204" pitchFamily="34" charset="0"/>
              </a:rPr>
              <a:t>       </a:t>
            </a:r>
            <a:endParaRPr lang="en-IN" dirty="0"/>
          </a:p>
        </p:txBody>
      </p:sp>
      <p:sp>
        <p:nvSpPr>
          <p:cNvPr id="135" name="Google Shape;135;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graphicFrame>
        <p:nvGraphicFramePr>
          <p:cNvPr id="8" name="Table 4">
            <a:extLst>
              <a:ext uri="{FF2B5EF4-FFF2-40B4-BE49-F238E27FC236}">
                <a16:creationId xmlns:a16="http://schemas.microsoft.com/office/drawing/2014/main" xmlns="" id="{677423E8-0AAC-41E6-9202-0931008449C1}"/>
              </a:ext>
            </a:extLst>
          </p:cNvPr>
          <p:cNvGraphicFramePr>
            <a:graphicFrameLocks/>
          </p:cNvGraphicFramePr>
          <p:nvPr>
            <p:extLst>
              <p:ext uri="{D42A27DB-BD31-4B8C-83A1-F6EECF244321}">
                <p14:modId xmlns:p14="http://schemas.microsoft.com/office/powerpoint/2010/main" val="3185672295"/>
              </p:ext>
            </p:extLst>
          </p:nvPr>
        </p:nvGraphicFramePr>
        <p:xfrm>
          <a:off x="640600" y="1057537"/>
          <a:ext cx="7570499" cy="3889468"/>
        </p:xfrm>
        <a:graphic>
          <a:graphicData uri="http://schemas.openxmlformats.org/drawingml/2006/table">
            <a:tbl>
              <a:tblPr firstRow="1" bandRow="1">
                <a:tableStyleId>{8A107856-5554-42FB-B03E-39F5DBC370BA}</a:tableStyleId>
              </a:tblPr>
              <a:tblGrid>
                <a:gridCol w="1343113">
                  <a:extLst>
                    <a:ext uri="{9D8B030D-6E8A-4147-A177-3AD203B41FA5}">
                      <a16:colId xmlns:a16="http://schemas.microsoft.com/office/drawing/2014/main" xmlns="" val="96669474"/>
                    </a:ext>
                  </a:extLst>
                </a:gridCol>
                <a:gridCol w="3734353">
                  <a:extLst>
                    <a:ext uri="{9D8B030D-6E8A-4147-A177-3AD203B41FA5}">
                      <a16:colId xmlns:a16="http://schemas.microsoft.com/office/drawing/2014/main" xmlns="" val="3275919196"/>
                    </a:ext>
                  </a:extLst>
                </a:gridCol>
                <a:gridCol w="1047940">
                  <a:extLst>
                    <a:ext uri="{9D8B030D-6E8A-4147-A177-3AD203B41FA5}">
                      <a16:colId xmlns:a16="http://schemas.microsoft.com/office/drawing/2014/main" xmlns="" val="56984900"/>
                    </a:ext>
                  </a:extLst>
                </a:gridCol>
                <a:gridCol w="1445093">
                  <a:extLst>
                    <a:ext uri="{9D8B030D-6E8A-4147-A177-3AD203B41FA5}">
                      <a16:colId xmlns:a16="http://schemas.microsoft.com/office/drawing/2014/main" xmlns="" val="254625041"/>
                    </a:ext>
                  </a:extLst>
                </a:gridCol>
              </a:tblGrid>
              <a:tr h="581372">
                <a:tc>
                  <a:txBody>
                    <a:bodyPr/>
                    <a:lstStyle/>
                    <a:p>
                      <a:pPr algn="ctr" rtl="0" fontAlgn="t">
                        <a:spcBef>
                          <a:spcPts val="0"/>
                        </a:spcBef>
                        <a:spcAft>
                          <a:spcPts val="0"/>
                        </a:spcAft>
                      </a:pPr>
                      <a:r>
                        <a:rPr lang="en-IN" sz="1200" b="0" i="0" u="none" strike="noStrike" dirty="0">
                          <a:solidFill>
                            <a:srgbClr val="000000"/>
                          </a:solidFill>
                          <a:latin typeface="Times New Roman"/>
                        </a:rPr>
                        <a:t>R11</a:t>
                      </a:r>
                      <a:endParaRPr lang="en-IN" dirty="0"/>
                    </a:p>
                  </a:txBody>
                  <a:tcPr marL="68580" marR="68580"/>
                </a:tc>
                <a:tc>
                  <a:txBody>
                    <a:bodyPr/>
                    <a:lstStyle/>
                    <a:p>
                      <a:pPr marL="0" marR="0" indent="0" algn="ctr" defTabSz="342900" rtl="0" eaLnBrk="1" fontAlgn="auto" latinLnBrk="0" hangingPunct="1">
                        <a:lnSpc>
                          <a:spcPct val="100000"/>
                        </a:lnSpc>
                        <a:spcBef>
                          <a:spcPts val="0"/>
                        </a:spcBef>
                        <a:spcAft>
                          <a:spcPts val="0"/>
                        </a:spcAft>
                        <a:buClrTx/>
                        <a:buSzTx/>
                        <a:buFontTx/>
                        <a:buNone/>
                        <a:tabLst/>
                        <a:defRPr/>
                      </a:pPr>
                      <a:r>
                        <a:rPr lang="en-GB" sz="1200" b="0" dirty="0" smtClean="0">
                          <a:latin typeface="Times New Roman" pitchFamily="18" charset="0"/>
                          <a:cs typeface="Times New Roman" pitchFamily="18" charset="0"/>
                        </a:rPr>
                        <a:t>TMS must be able to update profile of user when required</a:t>
                      </a:r>
                      <a:endParaRPr lang="en-IN" sz="1200" b="0" dirty="0" smtClean="0">
                        <a:latin typeface="Times New Roman" pitchFamily="18" charset="0"/>
                        <a:cs typeface="Times New Roman" pitchFamily="18" charset="0"/>
                      </a:endParaRPr>
                    </a:p>
                    <a:p>
                      <a:endParaRPr lang="en-IN" dirty="0"/>
                    </a:p>
                  </a:txBody>
                  <a:tcPr marL="68580" marR="68580"/>
                </a:tc>
                <a:tc>
                  <a:txBody>
                    <a:bodyPr/>
                    <a:lstStyle/>
                    <a:p>
                      <a:pPr marL="0" algn="ctr" defTabSz="342900" rtl="0" eaLnBrk="1" latinLnBrk="0" hangingPunct="1"/>
                      <a:r>
                        <a:rPr lang="en-IN" sz="1200" b="0" kern="1200" dirty="0" smtClean="0">
                          <a:solidFill>
                            <a:schemeClr val="dk1"/>
                          </a:solidFill>
                          <a:latin typeface="Times New Roman" pitchFamily="18" charset="0"/>
                          <a:ea typeface="+mn-ea"/>
                          <a:cs typeface="Times New Roman" pitchFamily="18" charset="0"/>
                        </a:rPr>
                        <a:t>Functional</a:t>
                      </a:r>
                      <a:endParaRPr lang="en-IN" sz="1200" b="0" kern="1200" dirty="0">
                        <a:solidFill>
                          <a:schemeClr val="dk1"/>
                        </a:solidFill>
                        <a:latin typeface="Times New Roman" pitchFamily="18" charset="0"/>
                        <a:ea typeface="+mn-ea"/>
                        <a:cs typeface="Times New Roman" pitchFamily="18" charset="0"/>
                      </a:endParaRPr>
                    </a:p>
                  </a:txBody>
                  <a:tcPr marL="68580" marR="68580"/>
                </a:tc>
                <a:tc>
                  <a:txBody>
                    <a:bodyPr/>
                    <a:lstStyle/>
                    <a:p>
                      <a:pPr marL="0" algn="ctr" defTabSz="342900" rtl="0" eaLnBrk="1" latinLnBrk="0" hangingPunct="1"/>
                      <a:r>
                        <a:rPr lang="en-IN" b="0" dirty="0" smtClean="0"/>
                        <a:t> </a:t>
                      </a:r>
                      <a:r>
                        <a:rPr lang="en-IN" sz="1200" b="0" kern="1200" dirty="0" smtClean="0">
                          <a:solidFill>
                            <a:schemeClr val="dk1"/>
                          </a:solidFill>
                          <a:latin typeface="Times New Roman" pitchFamily="18" charset="0"/>
                          <a:ea typeface="+mn-ea"/>
                          <a:cs typeface="Times New Roman" pitchFamily="18" charset="0"/>
                        </a:rPr>
                        <a:t>Must have</a:t>
                      </a:r>
                      <a:endParaRPr lang="en-IN" sz="1200" b="0" kern="1200" dirty="0">
                        <a:solidFill>
                          <a:schemeClr val="dk1"/>
                        </a:solidFill>
                        <a:latin typeface="Times New Roman" pitchFamily="18" charset="0"/>
                        <a:ea typeface="+mn-ea"/>
                        <a:cs typeface="Times New Roman" pitchFamily="18" charset="0"/>
                      </a:endParaRPr>
                    </a:p>
                  </a:txBody>
                  <a:tcPr marL="68580" marR="68580"/>
                </a:tc>
                <a:extLst>
                  <a:ext uri="{0D108BD9-81ED-4DB2-BD59-A6C34878D82A}">
                    <a16:rowId xmlns:a16="http://schemas.microsoft.com/office/drawing/2014/main" xmlns="" val="850733918"/>
                  </a:ext>
                </a:extLst>
              </a:tr>
              <a:tr h="827024">
                <a:tc>
                  <a:txBody>
                    <a:bodyPr/>
                    <a:lstStyle/>
                    <a:p>
                      <a:pPr algn="ctr" rtl="0" fontAlgn="t">
                        <a:spcBef>
                          <a:spcPts val="0"/>
                        </a:spcBef>
                        <a:spcAft>
                          <a:spcPts val="0"/>
                        </a:spcAft>
                      </a:pPr>
                      <a:r>
                        <a:rPr lang="en-IN" sz="1200" b="0" i="0" u="none" strike="noStrike">
                          <a:solidFill>
                            <a:srgbClr val="000000"/>
                          </a:solidFill>
                          <a:latin typeface="Times New Roman"/>
                        </a:rPr>
                        <a:t>R12</a:t>
                      </a:r>
                      <a:endParaRPr lang="en-IN"/>
                    </a:p>
                  </a:txBody>
                  <a:tcPr marL="68580" marR="68580"/>
                </a:tc>
                <a:tc>
                  <a:txBody>
                    <a:bodyPr/>
                    <a:lstStyle/>
                    <a:p>
                      <a:pPr algn="ctr"/>
                      <a:r>
                        <a:rPr lang="en-GB" sz="1200" dirty="0" smtClean="0">
                          <a:latin typeface="Times New Roman" pitchFamily="18" charset="0"/>
                          <a:cs typeface="Times New Roman" pitchFamily="18" charset="0"/>
                        </a:rPr>
                        <a:t>TMS must be able to provide information about tourist place to user</a:t>
                      </a:r>
                      <a:endParaRPr lang="en-IN" sz="1200" dirty="0">
                        <a:latin typeface="Times New Roman" pitchFamily="18" charset="0"/>
                        <a:cs typeface="Times New Roman" pitchFamily="18" charset="0"/>
                      </a:endParaRPr>
                    </a:p>
                  </a:txBody>
                  <a:tcPr marL="68580" marR="68580"/>
                </a:tc>
                <a:tc>
                  <a:txBody>
                    <a:bodyPr/>
                    <a:lstStyle/>
                    <a:p>
                      <a:pPr algn="ctr"/>
                      <a:r>
                        <a:rPr lang="en-GB" sz="1200" dirty="0" smtClean="0">
                          <a:latin typeface="Times New Roman" pitchFamily="18" charset="0"/>
                          <a:cs typeface="Times New Roman" pitchFamily="18" charset="0"/>
                        </a:rPr>
                        <a:t>Functional</a:t>
                      </a:r>
                      <a:endParaRPr lang="en-IN" sz="1200" dirty="0">
                        <a:latin typeface="Times New Roman" pitchFamily="18" charset="0"/>
                        <a:cs typeface="Times New Roman" pitchFamily="18" charset="0"/>
                      </a:endParaRPr>
                    </a:p>
                  </a:txBody>
                  <a:tcPr marL="68580" marR="68580"/>
                </a:tc>
                <a:tc>
                  <a:txBody>
                    <a:bodyPr/>
                    <a:lstStyle/>
                    <a:p>
                      <a:pPr algn="ctr"/>
                      <a:r>
                        <a:rPr lang="en-GB" sz="1200" dirty="0" smtClean="0">
                          <a:latin typeface="Times New Roman" pitchFamily="18" charset="0"/>
                          <a:cs typeface="Times New Roman" pitchFamily="18" charset="0"/>
                        </a:rPr>
                        <a:t>Must have</a:t>
                      </a:r>
                      <a:endParaRPr lang="en-IN" sz="1200" dirty="0">
                        <a:latin typeface="Times New Roman" pitchFamily="18" charset="0"/>
                        <a:cs typeface="Times New Roman" pitchFamily="18" charset="0"/>
                      </a:endParaRPr>
                    </a:p>
                  </a:txBody>
                  <a:tcPr marL="68580" marR="68580"/>
                </a:tc>
                <a:extLst>
                  <a:ext uri="{0D108BD9-81ED-4DB2-BD59-A6C34878D82A}">
                    <a16:rowId xmlns:a16="http://schemas.microsoft.com/office/drawing/2014/main" xmlns="" val="321600764"/>
                  </a:ext>
                </a:extLst>
              </a:tr>
              <a:tr h="827024">
                <a:tc>
                  <a:txBody>
                    <a:bodyPr/>
                    <a:lstStyle/>
                    <a:p>
                      <a:pPr algn="ctr" rtl="0" fontAlgn="t">
                        <a:spcBef>
                          <a:spcPts val="0"/>
                        </a:spcBef>
                        <a:spcAft>
                          <a:spcPts val="0"/>
                        </a:spcAft>
                      </a:pPr>
                      <a:r>
                        <a:rPr lang="en-IN" sz="1200" b="0" i="0" u="none" strike="noStrike">
                          <a:solidFill>
                            <a:srgbClr val="000000"/>
                          </a:solidFill>
                          <a:latin typeface="Times New Roman"/>
                        </a:rPr>
                        <a:t>R13</a:t>
                      </a:r>
                      <a:endParaRPr lang="en-IN"/>
                    </a:p>
                  </a:txBody>
                  <a:tcPr marL="68580" marR="68580"/>
                </a:tc>
                <a:tc>
                  <a:txBody>
                    <a:bodyPr/>
                    <a:lstStyle/>
                    <a:p>
                      <a:pPr algn="ctr"/>
                      <a:r>
                        <a:rPr lang="en-GB" sz="1200" dirty="0" smtClean="0">
                          <a:latin typeface="Times New Roman" pitchFamily="18" charset="0"/>
                          <a:cs typeface="Times New Roman" pitchFamily="18" charset="0"/>
                        </a:rPr>
                        <a:t>TMS must be able to postpone the user trip </a:t>
                      </a:r>
                      <a:endParaRPr lang="en-IN" sz="1200" b="0" dirty="0">
                        <a:latin typeface="Times New Roman" pitchFamily="18" charset="0"/>
                        <a:cs typeface="Times New Roman" pitchFamily="18" charset="0"/>
                      </a:endParaRPr>
                    </a:p>
                  </a:txBody>
                  <a:tcPr marL="68580" marR="68580"/>
                </a:tc>
                <a:tc>
                  <a:txBody>
                    <a:bodyPr/>
                    <a:lstStyle/>
                    <a:p>
                      <a:pPr algn="ctr"/>
                      <a:r>
                        <a:rPr lang="en-GB" sz="1200" dirty="0" smtClean="0">
                          <a:latin typeface="Times New Roman" pitchFamily="18" charset="0"/>
                          <a:cs typeface="Times New Roman" pitchFamily="18" charset="0"/>
                        </a:rPr>
                        <a:t>Functional</a:t>
                      </a:r>
                      <a:endParaRPr lang="en-IN" sz="1200" dirty="0">
                        <a:latin typeface="Times New Roman" pitchFamily="18" charset="0"/>
                        <a:cs typeface="Times New Roman" pitchFamily="18" charset="0"/>
                      </a:endParaRPr>
                    </a:p>
                  </a:txBody>
                  <a:tcPr marL="68580" marR="68580"/>
                </a:tc>
                <a:tc>
                  <a:txBody>
                    <a:bodyPr/>
                    <a:lstStyle/>
                    <a:p>
                      <a:pPr algn="ctr"/>
                      <a:r>
                        <a:rPr lang="en-GB" sz="1200" dirty="0" smtClean="0">
                          <a:latin typeface="Times New Roman" pitchFamily="18" charset="0"/>
                          <a:cs typeface="Times New Roman" pitchFamily="18" charset="0"/>
                        </a:rPr>
                        <a:t>Must have</a:t>
                      </a:r>
                      <a:endParaRPr lang="en-IN" sz="1200" dirty="0">
                        <a:latin typeface="Times New Roman" pitchFamily="18" charset="0"/>
                        <a:cs typeface="Times New Roman" pitchFamily="18" charset="0"/>
                      </a:endParaRPr>
                    </a:p>
                  </a:txBody>
                  <a:tcPr marL="68580" marR="68580"/>
                </a:tc>
                <a:extLst>
                  <a:ext uri="{0D108BD9-81ED-4DB2-BD59-A6C34878D82A}">
                    <a16:rowId xmlns:a16="http://schemas.microsoft.com/office/drawing/2014/main" xmlns="" val="3311131983"/>
                  </a:ext>
                </a:extLst>
              </a:tr>
              <a:tr h="827024">
                <a:tc>
                  <a:txBody>
                    <a:bodyPr/>
                    <a:lstStyle/>
                    <a:p>
                      <a:pPr algn="ctr" rtl="0" fontAlgn="t">
                        <a:spcBef>
                          <a:spcPts val="0"/>
                        </a:spcBef>
                        <a:spcAft>
                          <a:spcPts val="0"/>
                        </a:spcAft>
                      </a:pPr>
                      <a:r>
                        <a:rPr lang="en-IN" sz="1200" b="0" i="0" u="none" strike="noStrike">
                          <a:solidFill>
                            <a:srgbClr val="000000"/>
                          </a:solidFill>
                          <a:latin typeface="Times New Roman"/>
                        </a:rPr>
                        <a:t>R14</a:t>
                      </a:r>
                      <a:endParaRPr lang="en-IN"/>
                    </a:p>
                  </a:txBody>
                  <a:tcPr marL="68580" marR="68580"/>
                </a:tc>
                <a:tc>
                  <a:txBody>
                    <a:bodyPr/>
                    <a:lstStyle/>
                    <a:p>
                      <a:pPr algn="ctr"/>
                      <a:r>
                        <a:rPr lang="en-GB" sz="1200" dirty="0" smtClean="0">
                          <a:latin typeface="Times New Roman" pitchFamily="18" charset="0"/>
                          <a:cs typeface="Times New Roman" pitchFamily="18" charset="0"/>
                        </a:rPr>
                        <a:t>TMS must be able to cancel the user trip</a:t>
                      </a:r>
                      <a:endParaRPr lang="en-IN" sz="1200" dirty="0">
                        <a:latin typeface="Times New Roman" pitchFamily="18" charset="0"/>
                        <a:cs typeface="Times New Roman" pitchFamily="18" charset="0"/>
                      </a:endParaRPr>
                    </a:p>
                  </a:txBody>
                  <a:tcPr marL="68580" marR="68580"/>
                </a:tc>
                <a:tc>
                  <a:txBody>
                    <a:bodyPr/>
                    <a:lstStyle/>
                    <a:p>
                      <a:pPr algn="ctr"/>
                      <a:r>
                        <a:rPr lang="en-GB" sz="1200" dirty="0" smtClean="0">
                          <a:latin typeface="Times New Roman" pitchFamily="18" charset="0"/>
                          <a:cs typeface="Times New Roman" pitchFamily="18" charset="0"/>
                        </a:rPr>
                        <a:t>Functional</a:t>
                      </a:r>
                      <a:endParaRPr lang="en-IN" dirty="0">
                        <a:latin typeface="Times New Roman" pitchFamily="18" charset="0"/>
                        <a:cs typeface="Times New Roman" pitchFamily="18" charset="0"/>
                      </a:endParaRPr>
                    </a:p>
                  </a:txBody>
                  <a:tcPr marL="68580" marR="68580"/>
                </a:tc>
                <a:tc>
                  <a:txBody>
                    <a:bodyPr/>
                    <a:lstStyle/>
                    <a:p>
                      <a:pPr algn="ctr"/>
                      <a:r>
                        <a:rPr lang="en-GB" sz="1200" dirty="0" smtClean="0">
                          <a:latin typeface="Times New Roman" pitchFamily="18" charset="0"/>
                          <a:cs typeface="Times New Roman" pitchFamily="18" charset="0"/>
                        </a:rPr>
                        <a:t>Must have</a:t>
                      </a:r>
                      <a:endParaRPr lang="en-IN" sz="1200" dirty="0">
                        <a:latin typeface="Times New Roman" pitchFamily="18" charset="0"/>
                        <a:cs typeface="Times New Roman" pitchFamily="18" charset="0"/>
                      </a:endParaRPr>
                    </a:p>
                  </a:txBody>
                  <a:tcPr marL="68580" marR="68580"/>
                </a:tc>
                <a:extLst>
                  <a:ext uri="{0D108BD9-81ED-4DB2-BD59-A6C34878D82A}">
                    <a16:rowId xmlns:a16="http://schemas.microsoft.com/office/drawing/2014/main" xmlns="" val="3158288038"/>
                  </a:ext>
                </a:extLst>
              </a:tr>
              <a:tr h="827024">
                <a:tc>
                  <a:txBody>
                    <a:bodyPr/>
                    <a:lstStyle/>
                    <a:p>
                      <a:pPr algn="ctr" rtl="0" fontAlgn="t">
                        <a:spcBef>
                          <a:spcPts val="0"/>
                        </a:spcBef>
                        <a:spcAft>
                          <a:spcPts val="0"/>
                        </a:spcAft>
                      </a:pPr>
                      <a:r>
                        <a:rPr lang="en-IN" sz="1200" b="0" i="0" u="none" strike="noStrike">
                          <a:solidFill>
                            <a:srgbClr val="000000"/>
                          </a:solidFill>
                          <a:latin typeface="Times New Roman"/>
                        </a:rPr>
                        <a:t>R15</a:t>
                      </a:r>
                      <a:endParaRPr lang="en-IN"/>
                    </a:p>
                  </a:txBody>
                  <a:tcPr marL="68580" marR="68580"/>
                </a:tc>
                <a:tc>
                  <a:txBody>
                    <a:bodyPr/>
                    <a:lstStyle/>
                    <a:p>
                      <a:pPr algn="ctr"/>
                      <a:r>
                        <a:rPr lang="en-GB" sz="1200" dirty="0" smtClean="0"/>
                        <a:t>TMS must be able to generate the invoice of the trip </a:t>
                      </a:r>
                      <a:endParaRPr lang="en-IN" sz="1200" dirty="0">
                        <a:latin typeface="Times New Roman" pitchFamily="18" charset="0"/>
                        <a:cs typeface="Times New Roman" pitchFamily="18" charset="0"/>
                      </a:endParaRPr>
                    </a:p>
                  </a:txBody>
                  <a:tcPr marL="68580" marR="68580"/>
                </a:tc>
                <a:tc>
                  <a:txBody>
                    <a:bodyPr/>
                    <a:lstStyle/>
                    <a:p>
                      <a:pPr algn="ctr"/>
                      <a:r>
                        <a:rPr lang="en-GB" sz="1200" dirty="0" smtClean="0">
                          <a:latin typeface="Times New Roman" pitchFamily="18" charset="0"/>
                          <a:cs typeface="Times New Roman" pitchFamily="18" charset="0"/>
                        </a:rPr>
                        <a:t>Functional</a:t>
                      </a:r>
                      <a:endParaRPr lang="en-IN" dirty="0">
                        <a:latin typeface="Times New Roman" pitchFamily="18" charset="0"/>
                        <a:cs typeface="Times New Roman" pitchFamily="18" charset="0"/>
                      </a:endParaRPr>
                    </a:p>
                  </a:txBody>
                  <a:tcPr marL="68580" marR="68580"/>
                </a:tc>
                <a:tc>
                  <a:txBody>
                    <a:bodyPr/>
                    <a:lstStyle/>
                    <a:p>
                      <a:pPr algn="ctr"/>
                      <a:r>
                        <a:rPr lang="en-GB" sz="1200" dirty="0" smtClean="0">
                          <a:latin typeface="Times New Roman" pitchFamily="18" charset="0"/>
                          <a:cs typeface="Times New Roman" pitchFamily="18" charset="0"/>
                        </a:rPr>
                        <a:t>Should </a:t>
                      </a:r>
                      <a:r>
                        <a:rPr lang="en-GB" sz="1200" dirty="0" smtClean="0">
                          <a:latin typeface="Times New Roman" pitchFamily="18" charset="0"/>
                          <a:cs typeface="Times New Roman" pitchFamily="18" charset="0"/>
                        </a:rPr>
                        <a:t>have</a:t>
                      </a:r>
                      <a:endParaRPr lang="en-IN" sz="1200" dirty="0">
                        <a:latin typeface="Times New Roman" pitchFamily="18" charset="0"/>
                        <a:cs typeface="Times New Roman" pitchFamily="18" charset="0"/>
                      </a:endParaRPr>
                    </a:p>
                  </a:txBody>
                  <a:tcPr marL="68580" marR="68580"/>
                </a:tc>
                <a:extLst>
                  <a:ext uri="{0D108BD9-81ED-4DB2-BD59-A6C34878D82A}">
                    <a16:rowId xmlns:a16="http://schemas.microsoft.com/office/drawing/2014/main" xmlns="" val="2805921479"/>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6702759F-E6AF-4C4B-8EBB-C97F89068A04}"/>
              </a:ext>
            </a:extLst>
          </p:cNvPr>
          <p:cNvSpPr>
            <a:spLocks noGrp="1"/>
          </p:cNvSpPr>
          <p:nvPr>
            <p:ph type="body" idx="1"/>
          </p:nvPr>
        </p:nvSpPr>
        <p:spPr>
          <a:xfrm>
            <a:off x="786137" y="607219"/>
            <a:ext cx="3675300" cy="4318631"/>
          </a:xfrm>
        </p:spPr>
        <p:txBody>
          <a:bodyPr/>
          <a:lstStyle/>
          <a:p>
            <a:pPr marL="101600" indent="0">
              <a:buNone/>
            </a:pP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Software </a:t>
            </a:r>
            <a:r>
              <a:rPr lang="en-US" sz="2400" dirty="0" smtClean="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Requirements</a:t>
            </a:r>
          </a:p>
          <a:p>
            <a:pPr fontAlgn="base"/>
            <a:endParaRPr lang="en-US" sz="2300" dirty="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endParaRPr>
          </a:p>
          <a:p>
            <a:pPr fontAlgn="base">
              <a:buFont typeface="Wingdings" pitchFamily="2" charset="2"/>
              <a:buChar char="Ø"/>
            </a:pPr>
            <a:r>
              <a:rPr lang="en-US" sz="1800" dirty="0" smtClean="0">
                <a:latin typeface="Times New Roman" panose="02020603050405020304" pitchFamily="18" charset="0"/>
                <a:cs typeface="Times New Roman" panose="02020603050405020304" pitchFamily="18" charset="0"/>
              </a:rPr>
              <a:t>Operating </a:t>
            </a:r>
            <a:r>
              <a:rPr lang="en-US" sz="1800" dirty="0">
                <a:latin typeface="Times New Roman" panose="02020603050405020304" pitchFamily="18" charset="0"/>
                <a:cs typeface="Times New Roman" panose="02020603050405020304" pitchFamily="18" charset="0"/>
              </a:rPr>
              <a:t>System : Windows XP</a:t>
            </a:r>
            <a:endParaRPr lang="en-US" sz="1800" b="1" dirty="0">
              <a:latin typeface="Times New Roman" panose="02020603050405020304" pitchFamily="18" charset="0"/>
              <a:cs typeface="Times New Roman" panose="02020603050405020304" pitchFamily="18" charset="0"/>
            </a:endParaRPr>
          </a:p>
          <a:p>
            <a:pPr fontAlgn="base">
              <a:buFont typeface="Wingdings" pitchFamily="2" charset="2"/>
              <a:buChar char="Ø"/>
            </a:pPr>
            <a:r>
              <a:rPr lang="en-US" sz="1800" dirty="0">
                <a:latin typeface="Times New Roman" panose="02020603050405020304" pitchFamily="18" charset="0"/>
                <a:cs typeface="Times New Roman" panose="02020603050405020304" pitchFamily="18" charset="0"/>
              </a:rPr>
              <a:t>Coding Language : HTML, CSS,JAVASCRIPT,</a:t>
            </a:r>
            <a:endParaRPr lang="en-US" sz="1800" b="1" dirty="0">
              <a:latin typeface="Times New Roman" panose="02020603050405020304" pitchFamily="18" charset="0"/>
              <a:cs typeface="Times New Roman" panose="02020603050405020304" pitchFamily="18" charset="0"/>
            </a:endParaRPr>
          </a:p>
          <a:p>
            <a:pPr fontAlgn="base">
              <a:buFont typeface="Wingdings" pitchFamily="2" charset="2"/>
              <a:buChar char="Ø"/>
            </a:pPr>
            <a:r>
              <a:rPr lang="en-US" sz="1800" dirty="0">
                <a:latin typeface="Times New Roman" panose="02020603050405020304" pitchFamily="18" charset="0"/>
                <a:cs typeface="Times New Roman" panose="02020603050405020304" pitchFamily="18" charset="0"/>
              </a:rPr>
              <a:t>Web Server : Flask Server(Python Module)</a:t>
            </a:r>
          </a:p>
          <a:p>
            <a:pPr fontAlgn="base">
              <a:buFont typeface="Wingdings" pitchFamily="2" charset="2"/>
              <a:buChar char="Ø"/>
            </a:pPr>
            <a:r>
              <a:rPr lang="en-US" sz="1800" dirty="0">
                <a:latin typeface="Times New Roman" panose="02020603050405020304" pitchFamily="18" charset="0"/>
                <a:cs typeface="Times New Roman" panose="02020603050405020304" pitchFamily="18" charset="0"/>
              </a:rPr>
              <a:t>Data Base: MYSQL</a:t>
            </a:r>
            <a:endParaRPr lang="en-US" sz="1800" b="1" dirty="0">
              <a:latin typeface="Times New Roman" panose="02020603050405020304" pitchFamily="18" charset="0"/>
              <a:cs typeface="Times New Roman" panose="02020603050405020304" pitchFamily="18" charset="0"/>
            </a:endParaRPr>
          </a:p>
          <a:p>
            <a:pPr marL="101600" indent="0">
              <a:buNone/>
            </a:pPr>
            <a:endParaRPr lang="en-US" sz="2300" dirty="0">
              <a:solidFill>
                <a:schemeClr val="accent2">
                  <a:lumMod val="75000"/>
                </a:schemeClr>
              </a:solidFill>
              <a:latin typeface="Cambria Math" panose="02040503050406030204" pitchFamily="18" charset="0"/>
              <a:ea typeface="Cambria Math" panose="02040503050406030204" pitchFamily="18" charset="0"/>
            </a:endParaRPr>
          </a:p>
        </p:txBody>
      </p:sp>
      <p:sp>
        <p:nvSpPr>
          <p:cNvPr id="6" name="Text Placeholder 5">
            <a:extLst>
              <a:ext uri="{FF2B5EF4-FFF2-40B4-BE49-F238E27FC236}">
                <a16:creationId xmlns:a16="http://schemas.microsoft.com/office/drawing/2014/main" xmlns="" id="{9244E7E6-BB93-41F9-A842-02A2AFF27BE5}"/>
              </a:ext>
            </a:extLst>
          </p:cNvPr>
          <p:cNvSpPr>
            <a:spLocks noGrp="1"/>
          </p:cNvSpPr>
          <p:nvPr>
            <p:ph type="body" idx="2"/>
          </p:nvPr>
        </p:nvSpPr>
        <p:spPr>
          <a:xfrm>
            <a:off x="4461437" y="607219"/>
            <a:ext cx="3896522" cy="4318631"/>
          </a:xfrm>
        </p:spPr>
        <p:txBody>
          <a:bodyPr/>
          <a:lstStyle/>
          <a:p>
            <a:pPr marL="101600" indent="0">
              <a:buNone/>
            </a:pPr>
            <a:r>
              <a:rPr lang="en-US" sz="2400" dirty="0">
                <a:solidFill>
                  <a:schemeClr val="accent2">
                    <a:lumMod val="75000"/>
                  </a:schemeClr>
                </a:solidFill>
                <a:latin typeface="Times New Roman" panose="02020603050405020304" pitchFamily="18" charset="0"/>
                <a:ea typeface="Cambria Math" panose="02040503050406030204" pitchFamily="18" charset="0"/>
                <a:cs typeface="Times New Roman" panose="02020603050405020304" pitchFamily="18" charset="0"/>
              </a:rPr>
              <a:t>Hardware Requirements</a:t>
            </a:r>
          </a:p>
          <a:p>
            <a:pPr>
              <a:buNone/>
            </a:pPr>
            <a:r>
              <a:rPr lang="en-US" sz="2000" dirty="0">
                <a:ea typeface="+mn-lt"/>
                <a:cs typeface="+mn-lt"/>
              </a:rPr>
              <a:t>  </a:t>
            </a:r>
            <a:r>
              <a:rPr lang="en-US" sz="1800" dirty="0">
                <a:latin typeface="Times New Roman" panose="02020603050405020304" pitchFamily="18" charset="0"/>
                <a:ea typeface="+mn-lt"/>
                <a:cs typeface="Times New Roman" panose="02020603050405020304" pitchFamily="18" charset="0"/>
              </a:rPr>
              <a:t>  </a:t>
            </a:r>
          </a:p>
          <a:p>
            <a:pPr fontAlgn="base">
              <a:buFont typeface="Wingdings" pitchFamily="2" charset="2"/>
              <a:buChar char="Ø"/>
            </a:pPr>
            <a:r>
              <a:rPr lang="en-US" sz="1800" dirty="0">
                <a:latin typeface="Times New Roman" panose="02020603050405020304" pitchFamily="18" charset="0"/>
                <a:cs typeface="Times New Roman" panose="02020603050405020304" pitchFamily="18" charset="0"/>
              </a:rPr>
              <a:t>Personal computer with keyboard and mouse maintained with uninterrupted power supply.</a:t>
            </a:r>
          </a:p>
          <a:p>
            <a:pPr fontAlgn="base">
              <a:buFont typeface="Wingdings" pitchFamily="2" charset="2"/>
              <a:buChar char="Ø"/>
            </a:pPr>
            <a:r>
              <a:rPr lang="en-US" sz="1800" dirty="0">
                <a:latin typeface="Times New Roman" panose="02020603050405020304" pitchFamily="18" charset="0"/>
                <a:cs typeface="Times New Roman" panose="02020603050405020304" pitchFamily="18" charset="0"/>
              </a:rPr>
              <a:t>Processor : Intel® core™ i3</a:t>
            </a:r>
          </a:p>
          <a:p>
            <a:pPr fontAlgn="base">
              <a:buFont typeface="Wingdings" pitchFamily="2" charset="2"/>
              <a:buChar char="Ø"/>
            </a:pPr>
            <a:r>
              <a:rPr lang="en-US" sz="1800" dirty="0">
                <a:latin typeface="Times New Roman" panose="02020603050405020304" pitchFamily="18" charset="0"/>
                <a:cs typeface="Times New Roman" panose="02020603050405020304" pitchFamily="18" charset="0"/>
              </a:rPr>
              <a:t>Installed Memory (RAM) :4 .00 GB</a:t>
            </a:r>
          </a:p>
          <a:p>
            <a:pPr fontAlgn="base">
              <a:buFont typeface="Wingdings" pitchFamily="2" charset="2"/>
              <a:buChar char="Ø"/>
            </a:pPr>
            <a:r>
              <a:rPr lang="en-US" sz="1800" dirty="0">
                <a:latin typeface="Times New Roman" panose="02020603050405020304" pitchFamily="18" charset="0"/>
                <a:cs typeface="Times New Roman" panose="02020603050405020304" pitchFamily="18" charset="0"/>
              </a:rPr>
              <a:t>Hard Disc : 40GB</a:t>
            </a:r>
          </a:p>
          <a:p>
            <a:endParaRPr lang="en-IN" sz="1800" dirty="0">
              <a:latin typeface="Times New Roman" panose="02020603050405020304" pitchFamily="18" charset="0"/>
              <a:cs typeface="Times New Roman" panose="02020603050405020304" pitchFamily="18" charset="0"/>
            </a:endParaRPr>
          </a:p>
        </p:txBody>
      </p:sp>
      <p:sp>
        <p:nvSpPr>
          <p:cNvPr id="216" name="Google Shape;216;p2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Tree>
    <p:extLst>
      <p:ext uri="{BB962C8B-B14F-4D97-AF65-F5344CB8AC3E}">
        <p14:creationId xmlns:p14="http://schemas.microsoft.com/office/powerpoint/2010/main" val="95796896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763</TotalTime>
  <Words>953</Words>
  <Application>Microsoft Office PowerPoint</Application>
  <PresentationFormat>On-screen Show (16:9)</PresentationFormat>
  <Paragraphs>231</Paragraphs>
  <Slides>50</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Century Gothic</vt:lpstr>
      <vt:lpstr>Trebuchet MS</vt:lpstr>
      <vt:lpstr>Cambria</vt:lpstr>
      <vt:lpstr>Times New Roman</vt:lpstr>
      <vt:lpstr>Source Sans Pro</vt:lpstr>
      <vt:lpstr>Roboto Slab</vt:lpstr>
      <vt:lpstr>Cambria Math</vt:lpstr>
      <vt:lpstr>Wingdings</vt:lpstr>
      <vt:lpstr>Wingdings 3</vt:lpstr>
      <vt:lpstr>Wisp</vt:lpstr>
      <vt:lpstr>PowerPoint Presentation</vt:lpstr>
      <vt:lpstr>PowerPoint Presentation</vt:lpstr>
      <vt:lpstr>PROBLEM STATEMENT</vt:lpstr>
      <vt:lpstr>PROBLEM STATEMENT</vt:lpstr>
      <vt:lpstr>PROBLEM STATEMENT</vt:lpstr>
      <vt:lpstr>SYSTEM REQUIREMENT SPECIFICATION</vt:lpstr>
      <vt:lpstr>SYSTEM REQUIREMENT SPECIFICATION</vt:lpstr>
      <vt:lpstr>SYSTEM REQUIREMENT SPECIFICATION</vt:lpstr>
      <vt:lpstr>PowerPoint Presentation</vt:lpstr>
      <vt:lpstr>Use Case Model</vt:lpstr>
      <vt:lpstr>USE CASE DIAGRAM FOR TMS</vt:lpstr>
      <vt:lpstr>PowerPoint Presentation</vt:lpstr>
      <vt:lpstr>Activity Diagram</vt:lpstr>
      <vt:lpstr>Activity Diagram For Admin And User</vt:lpstr>
      <vt:lpstr>Sequence Diagram </vt:lpstr>
      <vt:lpstr>Sequence Diagram for Managing Tour Packages by Admin</vt:lpstr>
      <vt:lpstr>Sequence Diagram for Making Payment by User </vt:lpstr>
      <vt:lpstr>Collaboration Diagram</vt:lpstr>
      <vt:lpstr>Collaboration Diagram for Managing Tour Packages by Admin</vt:lpstr>
      <vt:lpstr>Collaboration Diagram for Making Payment by User</vt:lpstr>
      <vt:lpstr>Class Diagram</vt:lpstr>
      <vt:lpstr>Class Diagram For Managing Tour Packages by Admin</vt:lpstr>
      <vt:lpstr>Class Diagram For Making Payment</vt:lpstr>
      <vt:lpstr>State Chart Model</vt:lpstr>
      <vt:lpstr>State Chart Diagram For Making Payment</vt:lpstr>
      <vt:lpstr>Database Tables Created in Application</vt:lpstr>
      <vt:lpstr>User Table </vt:lpstr>
      <vt:lpstr>Person Table</vt:lpstr>
      <vt:lpstr>Tour Package details</vt:lpstr>
      <vt:lpstr>PAYMENT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REGISTER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BHAVYA MATURI</dc:creator>
  <cp:lastModifiedBy>DELL</cp:lastModifiedBy>
  <cp:revision>79</cp:revision>
  <dcterms:modified xsi:type="dcterms:W3CDTF">2023-02-15T06:18:13Z</dcterms:modified>
</cp:coreProperties>
</file>